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5"/>
  </p:notesMasterIdLst>
  <p:sldIdLst>
    <p:sldId id="256" r:id="rId2"/>
    <p:sldId id="497" r:id="rId3"/>
    <p:sldId id="498" r:id="rId4"/>
    <p:sldId id="318" r:id="rId5"/>
    <p:sldId id="323" r:id="rId6"/>
    <p:sldId id="500" r:id="rId7"/>
    <p:sldId id="601" r:id="rId8"/>
    <p:sldId id="547" r:id="rId9"/>
    <p:sldId id="502" r:id="rId10"/>
    <p:sldId id="602" r:id="rId11"/>
    <p:sldId id="310" r:id="rId12"/>
    <p:sldId id="503" r:id="rId13"/>
    <p:sldId id="594" r:id="rId14"/>
    <p:sldId id="595" r:id="rId15"/>
    <p:sldId id="573" r:id="rId16"/>
    <p:sldId id="574" r:id="rId17"/>
    <p:sldId id="575" r:id="rId18"/>
    <p:sldId id="603" r:id="rId19"/>
    <p:sldId id="527" r:id="rId20"/>
    <p:sldId id="604" r:id="rId21"/>
    <p:sldId id="571" r:id="rId22"/>
    <p:sldId id="311" r:id="rId23"/>
    <p:sldId id="312" r:id="rId24"/>
    <p:sldId id="406" r:id="rId25"/>
    <p:sldId id="605" r:id="rId26"/>
    <p:sldId id="579" r:id="rId27"/>
    <p:sldId id="577" r:id="rId28"/>
    <p:sldId id="578" r:id="rId29"/>
    <p:sldId id="582" r:id="rId30"/>
    <p:sldId id="583" r:id="rId31"/>
    <p:sldId id="585" r:id="rId32"/>
    <p:sldId id="586" r:id="rId33"/>
    <p:sldId id="587" r:id="rId34"/>
    <p:sldId id="580" r:id="rId35"/>
    <p:sldId id="581" r:id="rId36"/>
    <p:sldId id="606" r:id="rId37"/>
    <p:sldId id="588" r:id="rId38"/>
    <p:sldId id="589" r:id="rId39"/>
    <p:sldId id="591" r:id="rId40"/>
    <p:sldId id="590" r:id="rId41"/>
    <p:sldId id="331" r:id="rId42"/>
    <p:sldId id="592" r:id="rId43"/>
    <p:sldId id="264" r:id="rId44"/>
    <p:sldId id="265" r:id="rId45"/>
    <p:sldId id="266" r:id="rId46"/>
    <p:sldId id="267" r:id="rId47"/>
    <p:sldId id="593" r:id="rId48"/>
    <p:sldId id="511" r:id="rId49"/>
    <p:sldId id="512" r:id="rId50"/>
    <p:sldId id="513" r:id="rId51"/>
    <p:sldId id="268" r:id="rId52"/>
    <p:sldId id="269" r:id="rId53"/>
    <p:sldId id="270" r:id="rId54"/>
    <p:sldId id="271" r:id="rId55"/>
    <p:sldId id="272" r:id="rId56"/>
    <p:sldId id="273" r:id="rId57"/>
    <p:sldId id="274" r:id="rId58"/>
    <p:sldId id="607" r:id="rId59"/>
    <p:sldId id="597" r:id="rId60"/>
    <p:sldId id="531" r:id="rId61"/>
    <p:sldId id="469" r:id="rId62"/>
    <p:sldId id="463" r:id="rId63"/>
    <p:sldId id="408" r:id="rId6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7" roundtripDataSignature="AMtx7miaBNfqHTds3AtKFboosNv4pOAy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8064A2"/>
    <a:srgbClr val="4F81BE"/>
    <a:srgbClr val="BBD8FF"/>
    <a:srgbClr val="0092FF"/>
    <a:srgbClr val="4D11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99DF0-3CE4-47CC-AF91-CF25A88CF8B1}">
  <a:tblStyle styleId="{A7D99DF0-3CE4-47CC-AF91-CF25A88CF8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0"/>
          </a:solidFill>
        </a:fill>
      </a:tcStyle>
    </a:wholeTbl>
    <a:band1H>
      <a:tcTxStyle b="off" i="off"/>
      <a:tcStyle>
        <a:tcBdr/>
        <a:fill>
          <a:solidFill>
            <a:srgbClr val="CADDE1"/>
          </a:solidFill>
        </a:fill>
      </a:tcStyle>
    </a:band1H>
    <a:band2H>
      <a:tcTxStyle b="off" i="off"/>
      <a:tcStyle>
        <a:tcBdr/>
      </a:tcStyle>
    </a:band2H>
    <a:band1V>
      <a:tcTxStyle b="off" i="off"/>
      <a:tcStyle>
        <a:tcBdr/>
        <a:fill>
          <a:solidFill>
            <a:srgbClr val="CADDE1"/>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6"/>
  </p:normalViewPr>
  <p:slideViewPr>
    <p:cSldViewPr snapToGrid="0" snapToObjects="1">
      <p:cViewPr varScale="1">
        <p:scale>
          <a:sx n="121" d="100"/>
          <a:sy n="121" d="100"/>
        </p:scale>
        <p:origin x="2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89"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87"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chemeClr val="accent4">
            <a:lumMod val="75000"/>
          </a:schemeClr>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chemeClr val="accent4">
            <a:lumMod val="75000"/>
          </a:schemeClr>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chemeClr val="accent4">
            <a:lumMod val="75000"/>
          </a:schemeClr>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F359E3-FF3E-6043-B46C-A1B790C8E8C3}" type="doc">
      <dgm:prSet loTypeId="urn:microsoft.com/office/officeart/2005/8/layout/process1" loCatId="" qsTypeId="urn:microsoft.com/office/officeart/2005/8/quickstyle/simple1" qsCatId="simple" csTypeId="urn:microsoft.com/office/officeart/2005/8/colors/colorful1" csCatId="colorful" phldr="1"/>
      <dgm:spPr/>
    </dgm:pt>
    <dgm:pt modelId="{8C21BB15-E01F-E74E-9B31-AEA506620FC0}">
      <dgm:prSet phldrT="[Text]"/>
      <dgm:spPr/>
      <dgm:t>
        <a:bodyPr/>
        <a:lstStyle/>
        <a:p>
          <a:r>
            <a:rPr lang="en-US" dirty="0"/>
            <a:t>World</a:t>
          </a:r>
        </a:p>
      </dgm:t>
    </dgm:pt>
    <dgm:pt modelId="{A97A2818-4F35-9F44-B22F-C003F24B54B6}" type="parTrans" cxnId="{124E1D54-A533-B849-99AA-0B2139EA15A9}">
      <dgm:prSet/>
      <dgm:spPr/>
      <dgm:t>
        <a:bodyPr/>
        <a:lstStyle/>
        <a:p>
          <a:endParaRPr lang="en-US"/>
        </a:p>
      </dgm:t>
    </dgm:pt>
    <dgm:pt modelId="{05B0CBC8-81CD-8746-8820-D655424EBBF8}" type="sibTrans" cxnId="{124E1D54-A533-B849-99AA-0B2139EA15A9}">
      <dgm:prSet/>
      <dgm:spPr/>
      <dgm:t>
        <a:bodyPr/>
        <a:lstStyle/>
        <a:p>
          <a:endParaRPr lang="en-US"/>
        </a:p>
      </dgm:t>
    </dgm:pt>
    <dgm:pt modelId="{0035516B-E877-2645-BF13-2EB1D0560DBB}">
      <dgm:prSet phldrT="[Text]"/>
      <dgm:spPr/>
      <dgm:t>
        <a:bodyPr/>
        <a:lstStyle/>
        <a:p>
          <a:r>
            <a:rPr lang="en-US" dirty="0"/>
            <a:t>ML Pipeline</a:t>
          </a:r>
        </a:p>
      </dgm:t>
    </dgm:pt>
    <dgm:pt modelId="{5E9E387C-D48A-F34A-8F8E-AB24E3226A28}" type="parTrans" cxnId="{D6A7E62D-5DDC-D74A-BDB3-FE40213D15EB}">
      <dgm:prSet/>
      <dgm:spPr/>
      <dgm:t>
        <a:bodyPr/>
        <a:lstStyle/>
        <a:p>
          <a:endParaRPr lang="en-US"/>
        </a:p>
      </dgm:t>
    </dgm:pt>
    <dgm:pt modelId="{3615A91B-1149-A947-A4E2-031E7877290C}" type="sibTrans" cxnId="{D6A7E62D-5DDC-D74A-BDB3-FE40213D15EB}">
      <dgm:prSet/>
      <dgm:spPr/>
      <dgm:t>
        <a:bodyPr/>
        <a:lstStyle/>
        <a:p>
          <a:endParaRPr lang="en-US"/>
        </a:p>
      </dgm:t>
    </dgm:pt>
    <dgm:pt modelId="{F20B290F-6846-064F-9FC9-2A6EC5C0CBFF}">
      <dgm:prSet phldrT="[Text]"/>
      <dgm:spPr/>
      <dgm:t>
        <a:bodyPr/>
        <a:lstStyle/>
        <a:p>
          <a:r>
            <a:rPr lang="en-US" dirty="0"/>
            <a:t>Actions</a:t>
          </a:r>
        </a:p>
      </dgm:t>
    </dgm:pt>
    <dgm:pt modelId="{F1C6DC59-6849-E648-95D0-CF8A291E9175}" type="parTrans" cxnId="{976635A5-F42D-9142-B41E-101D298C5FAF}">
      <dgm:prSet/>
      <dgm:spPr/>
      <dgm:t>
        <a:bodyPr/>
        <a:lstStyle/>
        <a:p>
          <a:endParaRPr lang="en-US"/>
        </a:p>
      </dgm:t>
    </dgm:pt>
    <dgm:pt modelId="{CFAA4F41-6E38-9541-BA9E-F3173491DDEF}" type="sibTrans" cxnId="{976635A5-F42D-9142-B41E-101D298C5FAF}">
      <dgm:prSet/>
      <dgm:spPr/>
      <dgm:t>
        <a:bodyPr/>
        <a:lstStyle/>
        <a:p>
          <a:endParaRPr lang="en-US"/>
        </a:p>
      </dgm:t>
    </dgm:pt>
    <dgm:pt modelId="{C23D8622-4259-EC4D-9A7C-42989C33913F}">
      <dgm:prSet phldrT="[Text]"/>
      <dgm:spPr/>
      <dgm:t>
        <a:bodyPr/>
        <a:lstStyle/>
        <a:p>
          <a:r>
            <a:rPr lang="en-US" dirty="0"/>
            <a:t>Data</a:t>
          </a:r>
        </a:p>
      </dgm:t>
    </dgm:pt>
    <dgm:pt modelId="{CECD5B37-E405-C840-9083-B8D15535E7AC}" type="parTrans" cxnId="{9155C885-CFE0-CF4B-83BA-70971B43503D}">
      <dgm:prSet/>
      <dgm:spPr/>
      <dgm:t>
        <a:bodyPr/>
        <a:lstStyle/>
        <a:p>
          <a:endParaRPr lang="en-US"/>
        </a:p>
      </dgm:t>
    </dgm:pt>
    <dgm:pt modelId="{300C01A9-955F-114B-AED4-83AC6CD627BB}" type="sibTrans" cxnId="{9155C885-CFE0-CF4B-83BA-70971B43503D}">
      <dgm:prSet/>
      <dgm:spPr/>
      <dgm:t>
        <a:bodyPr/>
        <a:lstStyle/>
        <a:p>
          <a:endParaRPr lang="en-US"/>
        </a:p>
      </dgm:t>
    </dgm:pt>
    <dgm:pt modelId="{27A2E45C-AE8E-1441-A2EF-A4C6E3BD2668}" type="pres">
      <dgm:prSet presAssocID="{CAF359E3-FF3E-6043-B46C-A1B790C8E8C3}" presName="Name0" presStyleCnt="0">
        <dgm:presLayoutVars>
          <dgm:dir/>
          <dgm:resizeHandles val="exact"/>
        </dgm:presLayoutVars>
      </dgm:prSet>
      <dgm:spPr/>
    </dgm:pt>
    <dgm:pt modelId="{DB62EF61-F651-3C43-BEED-805480128E21}" type="pres">
      <dgm:prSet presAssocID="{8C21BB15-E01F-E74E-9B31-AEA506620FC0}" presName="node" presStyleLbl="node1" presStyleIdx="0" presStyleCnt="4">
        <dgm:presLayoutVars>
          <dgm:bulletEnabled val="1"/>
        </dgm:presLayoutVars>
      </dgm:prSet>
      <dgm:spPr/>
    </dgm:pt>
    <dgm:pt modelId="{640CB942-B6B0-284F-94EE-DAA36E8740EB}" type="pres">
      <dgm:prSet presAssocID="{05B0CBC8-81CD-8746-8820-D655424EBBF8}" presName="sibTrans" presStyleLbl="sibTrans2D1" presStyleIdx="0" presStyleCnt="3"/>
      <dgm:spPr/>
    </dgm:pt>
    <dgm:pt modelId="{ECE5B618-E886-A24D-8ED9-8A2AA74FEDCA}" type="pres">
      <dgm:prSet presAssocID="{05B0CBC8-81CD-8746-8820-D655424EBBF8}" presName="connectorText" presStyleLbl="sibTrans2D1" presStyleIdx="0" presStyleCnt="3"/>
      <dgm:spPr/>
    </dgm:pt>
    <dgm:pt modelId="{25DE5F47-6F09-D644-B951-7ECCCE199BBD}" type="pres">
      <dgm:prSet presAssocID="{C23D8622-4259-EC4D-9A7C-42989C33913F}" presName="node" presStyleLbl="node1" presStyleIdx="1" presStyleCnt="4">
        <dgm:presLayoutVars>
          <dgm:bulletEnabled val="1"/>
        </dgm:presLayoutVars>
      </dgm:prSet>
      <dgm:spPr/>
    </dgm:pt>
    <dgm:pt modelId="{A81B3B9C-94DD-7049-8278-CBDCBD9310BC}" type="pres">
      <dgm:prSet presAssocID="{300C01A9-955F-114B-AED4-83AC6CD627BB}" presName="sibTrans" presStyleLbl="sibTrans2D1" presStyleIdx="1" presStyleCnt="3"/>
      <dgm:spPr/>
    </dgm:pt>
    <dgm:pt modelId="{123424E5-938A-F346-AA68-C63A1A3EB868}" type="pres">
      <dgm:prSet presAssocID="{300C01A9-955F-114B-AED4-83AC6CD627BB}" presName="connectorText" presStyleLbl="sibTrans2D1" presStyleIdx="1" presStyleCnt="3"/>
      <dgm:spPr/>
    </dgm:pt>
    <dgm:pt modelId="{01EF44C5-252B-0A4C-A30C-84CCF917CBC0}" type="pres">
      <dgm:prSet presAssocID="{0035516B-E877-2645-BF13-2EB1D0560DBB}" presName="node" presStyleLbl="node1" presStyleIdx="2" presStyleCnt="4">
        <dgm:presLayoutVars>
          <dgm:bulletEnabled val="1"/>
        </dgm:presLayoutVars>
      </dgm:prSet>
      <dgm:spPr/>
    </dgm:pt>
    <dgm:pt modelId="{E1EB2EAF-2685-2145-B9F3-CD0B1D45E34B}" type="pres">
      <dgm:prSet presAssocID="{3615A91B-1149-A947-A4E2-031E7877290C}" presName="sibTrans" presStyleLbl="sibTrans2D1" presStyleIdx="2" presStyleCnt="3"/>
      <dgm:spPr/>
    </dgm:pt>
    <dgm:pt modelId="{31DC9A52-3AFA-6E40-A805-FF55329F8F2E}" type="pres">
      <dgm:prSet presAssocID="{3615A91B-1149-A947-A4E2-031E7877290C}" presName="connectorText" presStyleLbl="sibTrans2D1" presStyleIdx="2" presStyleCnt="3"/>
      <dgm:spPr/>
    </dgm:pt>
    <dgm:pt modelId="{6D4D51E8-C9B9-9A4E-8104-8412D5416B4E}" type="pres">
      <dgm:prSet presAssocID="{F20B290F-6846-064F-9FC9-2A6EC5C0CBFF}" presName="node" presStyleLbl="node1" presStyleIdx="3" presStyleCnt="4">
        <dgm:presLayoutVars>
          <dgm:bulletEnabled val="1"/>
        </dgm:presLayoutVars>
      </dgm:prSet>
      <dgm:spPr/>
    </dgm:pt>
  </dgm:ptLst>
  <dgm:cxnLst>
    <dgm:cxn modelId="{856D970B-2CD9-594B-BC50-1291C373FF8E}" type="presOf" srcId="{05B0CBC8-81CD-8746-8820-D655424EBBF8}" destId="{640CB942-B6B0-284F-94EE-DAA36E8740EB}" srcOrd="0" destOrd="0" presId="urn:microsoft.com/office/officeart/2005/8/layout/process1"/>
    <dgm:cxn modelId="{BEF97611-E2F6-474E-B192-956942919587}" type="presOf" srcId="{8C21BB15-E01F-E74E-9B31-AEA506620FC0}" destId="{DB62EF61-F651-3C43-BEED-805480128E21}" srcOrd="0" destOrd="0" presId="urn:microsoft.com/office/officeart/2005/8/layout/process1"/>
    <dgm:cxn modelId="{D6A7E62D-5DDC-D74A-BDB3-FE40213D15EB}" srcId="{CAF359E3-FF3E-6043-B46C-A1B790C8E8C3}" destId="{0035516B-E877-2645-BF13-2EB1D0560DBB}" srcOrd="2" destOrd="0" parTransId="{5E9E387C-D48A-F34A-8F8E-AB24E3226A28}" sibTransId="{3615A91B-1149-A947-A4E2-031E7877290C}"/>
    <dgm:cxn modelId="{0C967A3F-4A83-E44F-962A-2D23A535A031}" type="presOf" srcId="{C23D8622-4259-EC4D-9A7C-42989C33913F}" destId="{25DE5F47-6F09-D644-B951-7ECCCE199BBD}" srcOrd="0" destOrd="0" presId="urn:microsoft.com/office/officeart/2005/8/layout/process1"/>
    <dgm:cxn modelId="{124E1D54-A533-B849-99AA-0B2139EA15A9}" srcId="{CAF359E3-FF3E-6043-B46C-A1B790C8E8C3}" destId="{8C21BB15-E01F-E74E-9B31-AEA506620FC0}" srcOrd="0" destOrd="0" parTransId="{A97A2818-4F35-9F44-B22F-C003F24B54B6}" sibTransId="{05B0CBC8-81CD-8746-8820-D655424EBBF8}"/>
    <dgm:cxn modelId="{25411B66-6D7D-8F4C-91FF-9B19356A51F2}" type="presOf" srcId="{300C01A9-955F-114B-AED4-83AC6CD627BB}" destId="{123424E5-938A-F346-AA68-C63A1A3EB868}" srcOrd="1" destOrd="0" presId="urn:microsoft.com/office/officeart/2005/8/layout/process1"/>
    <dgm:cxn modelId="{A9B12866-F890-6F4F-B87B-087E91AD82A8}" type="presOf" srcId="{300C01A9-955F-114B-AED4-83AC6CD627BB}" destId="{A81B3B9C-94DD-7049-8278-CBDCBD9310BC}" srcOrd="0" destOrd="0" presId="urn:microsoft.com/office/officeart/2005/8/layout/process1"/>
    <dgm:cxn modelId="{9155C885-CFE0-CF4B-83BA-70971B43503D}" srcId="{CAF359E3-FF3E-6043-B46C-A1B790C8E8C3}" destId="{C23D8622-4259-EC4D-9A7C-42989C33913F}" srcOrd="1" destOrd="0" parTransId="{CECD5B37-E405-C840-9083-B8D15535E7AC}" sibTransId="{300C01A9-955F-114B-AED4-83AC6CD627BB}"/>
    <dgm:cxn modelId="{018D7A8D-7FBD-D242-B3AE-AA22C3EB1476}" type="presOf" srcId="{0035516B-E877-2645-BF13-2EB1D0560DBB}" destId="{01EF44C5-252B-0A4C-A30C-84CCF917CBC0}" srcOrd="0" destOrd="0" presId="urn:microsoft.com/office/officeart/2005/8/layout/process1"/>
    <dgm:cxn modelId="{976635A5-F42D-9142-B41E-101D298C5FAF}" srcId="{CAF359E3-FF3E-6043-B46C-A1B790C8E8C3}" destId="{F20B290F-6846-064F-9FC9-2A6EC5C0CBFF}" srcOrd="3" destOrd="0" parTransId="{F1C6DC59-6849-E648-95D0-CF8A291E9175}" sibTransId="{CFAA4F41-6E38-9541-BA9E-F3173491DDEF}"/>
    <dgm:cxn modelId="{D7D3EEB4-1A1C-C84F-9BB3-7AE62FC2483C}" type="presOf" srcId="{F20B290F-6846-064F-9FC9-2A6EC5C0CBFF}" destId="{6D4D51E8-C9B9-9A4E-8104-8412D5416B4E}" srcOrd="0" destOrd="0" presId="urn:microsoft.com/office/officeart/2005/8/layout/process1"/>
    <dgm:cxn modelId="{AB34F7BD-76E4-6B4B-9A9E-209E01104D1F}" type="presOf" srcId="{3615A91B-1149-A947-A4E2-031E7877290C}" destId="{E1EB2EAF-2685-2145-B9F3-CD0B1D45E34B}" srcOrd="0" destOrd="0" presId="urn:microsoft.com/office/officeart/2005/8/layout/process1"/>
    <dgm:cxn modelId="{46725AD2-51D7-F04E-883B-E21F006CCA09}" type="presOf" srcId="{3615A91B-1149-A947-A4E2-031E7877290C}" destId="{31DC9A52-3AFA-6E40-A805-FF55329F8F2E}" srcOrd="1" destOrd="0" presId="urn:microsoft.com/office/officeart/2005/8/layout/process1"/>
    <dgm:cxn modelId="{CB2C70D5-7B11-DE48-9C65-586D38CA7F1E}" type="presOf" srcId="{CAF359E3-FF3E-6043-B46C-A1B790C8E8C3}" destId="{27A2E45C-AE8E-1441-A2EF-A4C6E3BD2668}" srcOrd="0" destOrd="0" presId="urn:microsoft.com/office/officeart/2005/8/layout/process1"/>
    <dgm:cxn modelId="{0FAA07FC-DC61-8B40-A5A8-D7BE4F2704D0}" type="presOf" srcId="{05B0CBC8-81CD-8746-8820-D655424EBBF8}" destId="{ECE5B618-E886-A24D-8ED9-8A2AA74FEDCA}" srcOrd="1" destOrd="0" presId="urn:microsoft.com/office/officeart/2005/8/layout/process1"/>
    <dgm:cxn modelId="{876939A7-BF4E-B447-B29B-F3042F64F400}" type="presParOf" srcId="{27A2E45C-AE8E-1441-A2EF-A4C6E3BD2668}" destId="{DB62EF61-F651-3C43-BEED-805480128E21}" srcOrd="0" destOrd="0" presId="urn:microsoft.com/office/officeart/2005/8/layout/process1"/>
    <dgm:cxn modelId="{F7F4C944-35D0-AC42-8F9F-550B4759E873}" type="presParOf" srcId="{27A2E45C-AE8E-1441-A2EF-A4C6E3BD2668}" destId="{640CB942-B6B0-284F-94EE-DAA36E8740EB}" srcOrd="1" destOrd="0" presId="urn:microsoft.com/office/officeart/2005/8/layout/process1"/>
    <dgm:cxn modelId="{72F209DC-0C64-4E44-966F-F703D2D34ACB}" type="presParOf" srcId="{640CB942-B6B0-284F-94EE-DAA36E8740EB}" destId="{ECE5B618-E886-A24D-8ED9-8A2AA74FEDCA}" srcOrd="0" destOrd="0" presId="urn:microsoft.com/office/officeart/2005/8/layout/process1"/>
    <dgm:cxn modelId="{E3B476C6-E3FA-EE4D-B809-E036AF8ECCD8}" type="presParOf" srcId="{27A2E45C-AE8E-1441-A2EF-A4C6E3BD2668}" destId="{25DE5F47-6F09-D644-B951-7ECCCE199BBD}" srcOrd="2" destOrd="0" presId="urn:microsoft.com/office/officeart/2005/8/layout/process1"/>
    <dgm:cxn modelId="{4636E1FC-2C1F-0C44-9C99-AE88CF55D02B}" type="presParOf" srcId="{27A2E45C-AE8E-1441-A2EF-A4C6E3BD2668}" destId="{A81B3B9C-94DD-7049-8278-CBDCBD9310BC}" srcOrd="3" destOrd="0" presId="urn:microsoft.com/office/officeart/2005/8/layout/process1"/>
    <dgm:cxn modelId="{1C29A18D-7C57-834B-81FA-D9D83B4127C3}" type="presParOf" srcId="{A81B3B9C-94DD-7049-8278-CBDCBD9310BC}" destId="{123424E5-938A-F346-AA68-C63A1A3EB868}" srcOrd="0" destOrd="0" presId="urn:microsoft.com/office/officeart/2005/8/layout/process1"/>
    <dgm:cxn modelId="{B3B9F62E-6677-B645-81B0-F03655E699A5}" type="presParOf" srcId="{27A2E45C-AE8E-1441-A2EF-A4C6E3BD2668}" destId="{01EF44C5-252B-0A4C-A30C-84CCF917CBC0}" srcOrd="4" destOrd="0" presId="urn:microsoft.com/office/officeart/2005/8/layout/process1"/>
    <dgm:cxn modelId="{4B2DF34F-9B37-9E44-BDCF-E9EA801768EE}" type="presParOf" srcId="{27A2E45C-AE8E-1441-A2EF-A4C6E3BD2668}" destId="{E1EB2EAF-2685-2145-B9F3-CD0B1D45E34B}" srcOrd="5" destOrd="0" presId="urn:microsoft.com/office/officeart/2005/8/layout/process1"/>
    <dgm:cxn modelId="{6CFDF109-3A7A-2142-8D6D-92B7B00C2052}" type="presParOf" srcId="{E1EB2EAF-2685-2145-B9F3-CD0B1D45E34B}" destId="{31DC9A52-3AFA-6E40-A805-FF55329F8F2E}" srcOrd="0" destOrd="0" presId="urn:microsoft.com/office/officeart/2005/8/layout/process1"/>
    <dgm:cxn modelId="{D89B6BE7-4BB6-0C47-B2A4-B07596415626}" type="presParOf" srcId="{27A2E45C-AE8E-1441-A2EF-A4C6E3BD2668}" destId="{6D4D51E8-C9B9-9A4E-8104-8412D5416B4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chemeClr val="accent4">
            <a:lumMod val="75000"/>
          </a:schemeClr>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2EF61-F651-3C43-BEED-805480128E21}">
      <dsp:nvSpPr>
        <dsp:cNvPr id="0" name=""/>
        <dsp:cNvSpPr/>
      </dsp:nvSpPr>
      <dsp:spPr>
        <a:xfrm>
          <a:off x="5126" y="1268332"/>
          <a:ext cx="2241288" cy="13447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World</a:t>
          </a:r>
        </a:p>
      </dsp:txBody>
      <dsp:txXfrm>
        <a:off x="44513" y="1307719"/>
        <a:ext cx="2162514" cy="1265998"/>
      </dsp:txXfrm>
    </dsp:sp>
    <dsp:sp modelId="{640CB942-B6B0-284F-94EE-DAA36E8740EB}">
      <dsp:nvSpPr>
        <dsp:cNvPr id="0" name=""/>
        <dsp:cNvSpPr/>
      </dsp:nvSpPr>
      <dsp:spPr>
        <a:xfrm>
          <a:off x="2470542" y="1662799"/>
          <a:ext cx="475153" cy="55583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470542" y="1773967"/>
        <a:ext cx="332607" cy="333503"/>
      </dsp:txXfrm>
    </dsp:sp>
    <dsp:sp modelId="{25DE5F47-6F09-D644-B951-7ECCCE199BBD}">
      <dsp:nvSpPr>
        <dsp:cNvPr id="0" name=""/>
        <dsp:cNvSpPr/>
      </dsp:nvSpPr>
      <dsp:spPr>
        <a:xfrm>
          <a:off x="3142929" y="1268332"/>
          <a:ext cx="2241288" cy="13447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a:t>
          </a:r>
        </a:p>
      </dsp:txBody>
      <dsp:txXfrm>
        <a:off x="3182316" y="1307719"/>
        <a:ext cx="2162514" cy="1265998"/>
      </dsp:txXfrm>
    </dsp:sp>
    <dsp:sp modelId="{A81B3B9C-94DD-7049-8278-CBDCBD9310BC}">
      <dsp:nvSpPr>
        <dsp:cNvPr id="0" name=""/>
        <dsp:cNvSpPr/>
      </dsp:nvSpPr>
      <dsp:spPr>
        <a:xfrm>
          <a:off x="5608346" y="1662799"/>
          <a:ext cx="475153" cy="55583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608346" y="1773967"/>
        <a:ext cx="332607" cy="333503"/>
      </dsp:txXfrm>
    </dsp:sp>
    <dsp:sp modelId="{01EF44C5-252B-0A4C-A30C-84CCF917CBC0}">
      <dsp:nvSpPr>
        <dsp:cNvPr id="0" name=""/>
        <dsp:cNvSpPr/>
      </dsp:nvSpPr>
      <dsp:spPr>
        <a:xfrm>
          <a:off x="6280732" y="1268332"/>
          <a:ext cx="2241288" cy="13447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ML Pipeline</a:t>
          </a:r>
        </a:p>
      </dsp:txBody>
      <dsp:txXfrm>
        <a:off x="6320119" y="1307719"/>
        <a:ext cx="2162514" cy="1265998"/>
      </dsp:txXfrm>
    </dsp:sp>
    <dsp:sp modelId="{E1EB2EAF-2685-2145-B9F3-CD0B1D45E34B}">
      <dsp:nvSpPr>
        <dsp:cNvPr id="0" name=""/>
        <dsp:cNvSpPr/>
      </dsp:nvSpPr>
      <dsp:spPr>
        <a:xfrm>
          <a:off x="8746149" y="1662799"/>
          <a:ext cx="475153" cy="55583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746149" y="1773967"/>
        <a:ext cx="332607" cy="333503"/>
      </dsp:txXfrm>
    </dsp:sp>
    <dsp:sp modelId="{6D4D51E8-C9B9-9A4E-8104-8412D5416B4E}">
      <dsp:nvSpPr>
        <dsp:cNvPr id="0" name=""/>
        <dsp:cNvSpPr/>
      </dsp:nvSpPr>
      <dsp:spPr>
        <a:xfrm>
          <a:off x="9418535" y="1268332"/>
          <a:ext cx="2241288" cy="13447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Actions</a:t>
          </a:r>
        </a:p>
      </dsp:txBody>
      <dsp:txXfrm>
        <a:off x="9457922" y="1307719"/>
        <a:ext cx="2162514" cy="12659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60</a:t>
            </a:fld>
            <a:endParaRPr lang="en-US"/>
          </a:p>
        </p:txBody>
      </p:sp>
    </p:spTree>
    <p:extLst>
      <p:ext uri="{BB962C8B-B14F-4D97-AF65-F5344CB8AC3E}">
        <p14:creationId xmlns:p14="http://schemas.microsoft.com/office/powerpoint/2010/main" val="52166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0c8fd48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b0c8fd48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8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b0c8fd48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b0c8fd48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1321970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0c8fd4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5b0c8fd4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289502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 name="Google Shape;29;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1" name="Google Shape;31;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15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923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www.datasciencepublicpolicy.org/aequita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oreilly.com/library/view/ethics-and-data/9781492043898/" TargetMode="External"/><Relationship Id="rId2" Type="http://schemas.openxmlformats.org/officeDocument/2006/relationships/hyperlink" Target="https://www.amazon.com/Policy-Paradox-Political-Decision-Making/dp/0393912728/ref=pd_cp_14_1?pd_rd_w=SRTGj&amp;pf_rd_p=ef4dc990-a9ca-4945-ae0b-f8d549198ed6&amp;pf_rd_r=W0T97NHAS7JXB1XVQ6VQ&amp;pd_rd_r=f36b1e9b-7032-11e9-8500-7b430b359b4b&amp;pd_rd_wg=2vNeR&amp;pd_rd_i=0393912728&amp;psc=1&amp;refRID=W0T97NHAS7JXB1XVQ6VQ" TargetMode="External"/><Relationship Id="rId1" Type="http://schemas.openxmlformats.org/officeDocument/2006/relationships/slideLayout" Target="../slideLayouts/slideLayout2.xml"/><Relationship Id="rId6" Type="http://schemas.openxmlformats.org/officeDocument/2006/relationships/hyperlink" Target="https://www.fatml.org/" TargetMode="External"/><Relationship Id="rId5" Type="http://schemas.openxmlformats.org/officeDocument/2006/relationships/hyperlink" Target="https://metrolabnetwork.org/wp-content/uploads/2017/09/Ethical-Guidelines-for-Applying-Predictive-Tools-within-Human-Services_Sept-2017.pdf" TargetMode="External"/><Relationship Id="rId4" Type="http://schemas.openxmlformats.org/officeDocument/2006/relationships/hyperlink" Target="http://solon.barocas.org/?page_id=701"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datasciencepublicpolicy.org/projects/aequitas/" TargetMode="External"/><Relationship Id="rId2" Type="http://schemas.openxmlformats.org/officeDocument/2006/relationships/hyperlink" Target="https://dssg.github.io/fairness_tutorial/" TargetMode="External"/><Relationship Id="rId1" Type="http://schemas.openxmlformats.org/officeDocument/2006/relationships/slideLayout" Target="../slideLayouts/slideLayout2.xml"/><Relationship Id="rId5" Type="http://schemas.openxmlformats.org/officeDocument/2006/relationships/hyperlink" Target="https://textbook.coleridgeinitiative.org/chap-bias.html" TargetMode="External"/><Relationship Id="rId4" Type="http://schemas.openxmlformats.org/officeDocument/2006/relationships/hyperlink" Target="https://github.com/dssg/aequitas"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Ethics, Bias, and Fairness Part II</a:t>
            </a:r>
            <a:endParaRPr sz="44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499982344"/>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38972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03387B15-C438-0144-A7C2-EDD3D4630BE1}"/>
              </a:ext>
            </a:extLst>
          </p:cNvPr>
          <p:cNvSpPr>
            <a:spLocks noGrp="1"/>
          </p:cNvSpPr>
          <p:nvPr>
            <p:ph type="title"/>
          </p:nvPr>
        </p:nvSpPr>
        <p:spPr/>
        <p:txBody>
          <a:bodyPr/>
          <a:lstStyle/>
          <a:p>
            <a:r>
              <a:rPr lang="en-US" sz="4800" dirty="0"/>
              <a:t>Bias Audit Flow</a:t>
            </a:r>
          </a:p>
        </p:txBody>
      </p:sp>
      <p:sp>
        <p:nvSpPr>
          <p:cNvPr id="982" name="Google Shape;982;p121"/>
          <p:cNvSpPr txBox="1">
            <a:spLocks noGrp="1"/>
          </p:cNvSpPr>
          <p:nvPr>
            <p:ph type="body" idx="1"/>
          </p:nvPr>
        </p:nvSpPr>
        <p:spPr>
          <a:xfrm>
            <a:off x="415600" y="1203158"/>
            <a:ext cx="8487768" cy="4888675"/>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Race</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Sex</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Age</a:t>
            </a:r>
            <a:endParaRPr b="1" dirty="0">
              <a:solidFill>
                <a:srgbClr val="34495E"/>
              </a:solidFill>
              <a:latin typeface="Lato"/>
              <a:ea typeface="Lato"/>
              <a:cs typeface="Lato"/>
              <a:sym typeface="Lato"/>
            </a:endParaRPr>
          </a:p>
        </p:txBody>
      </p:sp>
      <p:sp>
        <p:nvSpPr>
          <p:cNvPr id="984" name="Google Shape;984;p121"/>
          <p:cNvSpPr txBox="1">
            <a:spLocks noGrp="1"/>
          </p:cNvSpPr>
          <p:nvPr>
            <p:ph type="body" idx="4294967295"/>
          </p:nvPr>
        </p:nvSpPr>
        <p:spPr>
          <a:xfrm>
            <a:off x="5849102" y="1758025"/>
            <a:ext cx="3671887" cy="1562100"/>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Equal False </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Omission Rate</a:t>
            </a:r>
            <a:endParaRPr b="1" dirty="0">
              <a:solidFill>
                <a:srgbClr val="34495E"/>
              </a:solidFill>
              <a:latin typeface="Lato"/>
              <a:ea typeface="Lato"/>
              <a:cs typeface="Lato"/>
              <a:sym typeface="Lato"/>
            </a:endParaRPr>
          </a:p>
        </p:txBody>
      </p:sp>
      <p:pic>
        <p:nvPicPr>
          <p:cNvPr id="983" name="Google Shape;983;p121"/>
          <p:cNvPicPr preferRelativeResize="0"/>
          <p:nvPr/>
        </p:nvPicPr>
        <p:blipFill>
          <a:blip r:embed="rId3">
            <a:alphaModFix/>
          </a:blip>
          <a:stretch>
            <a:fillRect/>
          </a:stretch>
        </p:blipFill>
        <p:spPr>
          <a:xfrm>
            <a:off x="9711586" y="1808633"/>
            <a:ext cx="1037100" cy="1037100"/>
          </a:xfrm>
          <a:prstGeom prst="rect">
            <a:avLst/>
          </a:prstGeom>
          <a:noFill/>
          <a:ln>
            <a:noFill/>
          </a:ln>
        </p:spPr>
      </p:pic>
      <p:pic>
        <p:nvPicPr>
          <p:cNvPr id="985" name="Google Shape;985;p121"/>
          <p:cNvPicPr preferRelativeResize="0"/>
          <p:nvPr/>
        </p:nvPicPr>
        <p:blipFill>
          <a:blip r:embed="rId4">
            <a:alphaModFix/>
          </a:blip>
          <a:stretch>
            <a:fillRect/>
          </a:stretch>
        </p:blipFill>
        <p:spPr>
          <a:xfrm>
            <a:off x="203201" y="2969433"/>
            <a:ext cx="11785599" cy="1608691"/>
          </a:xfrm>
          <a:prstGeom prst="rect">
            <a:avLst/>
          </a:prstGeom>
          <a:noFill/>
          <a:ln>
            <a:noFill/>
          </a:ln>
        </p:spPr>
      </p:pic>
      <p:sp>
        <p:nvSpPr>
          <p:cNvPr id="8" name="Google Shape;981;p121">
            <a:extLst>
              <a:ext uri="{FF2B5EF4-FFF2-40B4-BE49-F238E27FC236}">
                <a16:creationId xmlns:a16="http://schemas.microsoft.com/office/drawing/2014/main" id="{9AE90B6F-5D72-264F-A354-FCBA0C454859}"/>
              </a:ext>
            </a:extLst>
          </p:cNvPr>
          <p:cNvSpPr txBox="1">
            <a:spLocks/>
          </p:cNvSpPr>
          <p:nvPr/>
        </p:nvSpPr>
        <p:spPr bwMode="auto">
          <a:xfrm>
            <a:off x="-202021" y="2085095"/>
            <a:ext cx="3441107" cy="1562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192881" indent="-192881" algn="l" defTabSz="257175"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ＭＳ Ｐゴシック" charset="0"/>
              </a:defRPr>
            </a:lvl1pPr>
            <a:lvl2pPr marL="417910" indent="-160735" algn="l" defTabSz="257175" rtl="0" eaLnBrk="1" fontAlgn="base" hangingPunct="1">
              <a:spcBef>
                <a:spcPct val="20000"/>
              </a:spcBef>
              <a:spcAft>
                <a:spcPct val="0"/>
              </a:spcAft>
              <a:buFont typeface="Arial" charset="0"/>
              <a:buChar char="–"/>
              <a:defRPr sz="1575" kern="1200">
                <a:solidFill>
                  <a:schemeClr val="tx1"/>
                </a:solidFill>
                <a:latin typeface="+mn-lt"/>
                <a:ea typeface="ＭＳ Ｐゴシック" charset="0"/>
                <a:cs typeface="+mn-cs"/>
              </a:defRPr>
            </a:lvl2pPr>
            <a:lvl3pPr marL="642938" indent="-128588" algn="l" defTabSz="257175"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mn-cs"/>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ctr">
              <a:spcBef>
                <a:spcPts val="853"/>
              </a:spcBef>
              <a:spcAft>
                <a:spcPts val="0"/>
              </a:spcAft>
              <a:buNone/>
            </a:pPr>
            <a:r>
              <a:rPr lang="en-US" sz="2400" b="1" dirty="0">
                <a:solidFill>
                  <a:srgbClr val="34495E"/>
                </a:solidFill>
                <a:latin typeface="Lato"/>
                <a:ea typeface="Lato"/>
                <a:cs typeface="Lato"/>
                <a:sym typeface="Lato"/>
              </a:rPr>
              <a:t>Risk Score and Outcomes</a:t>
            </a:r>
          </a:p>
        </p:txBody>
      </p:sp>
      <p:pic>
        <p:nvPicPr>
          <p:cNvPr id="9" name="Google Shape;983;p121">
            <a:extLst>
              <a:ext uri="{FF2B5EF4-FFF2-40B4-BE49-F238E27FC236}">
                <a16:creationId xmlns:a16="http://schemas.microsoft.com/office/drawing/2014/main" id="{BD1958FE-363B-B948-8C3F-AE57CBE8BB31}"/>
              </a:ext>
            </a:extLst>
          </p:cNvPr>
          <p:cNvPicPr preferRelativeResize="0"/>
          <p:nvPr/>
        </p:nvPicPr>
        <p:blipFill>
          <a:blip r:embed="rId3">
            <a:alphaModFix/>
          </a:blip>
          <a:stretch>
            <a:fillRect/>
          </a:stretch>
        </p:blipFill>
        <p:spPr>
          <a:xfrm rot="10800000">
            <a:off x="10739200" y="1881725"/>
            <a:ext cx="1037100" cy="1037100"/>
          </a:xfrm>
          <a:prstGeom prst="rect">
            <a:avLst/>
          </a:prstGeom>
          <a:noFill/>
          <a:ln>
            <a:noFill/>
          </a:ln>
        </p:spPr>
      </p:pic>
    </p:spTree>
    <p:extLst>
      <p:ext uri="{BB962C8B-B14F-4D97-AF65-F5344CB8AC3E}">
        <p14:creationId xmlns:p14="http://schemas.microsoft.com/office/powerpoint/2010/main" val="252756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D91F4-A637-8243-B05F-14F3473A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373" y="1207167"/>
            <a:ext cx="5049253" cy="5049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93BF54-2832-DC43-9DA2-F5B5BE8061CD}"/>
              </a:ext>
            </a:extLst>
          </p:cNvPr>
          <p:cNvSpPr/>
          <p:nvPr/>
        </p:nvSpPr>
        <p:spPr>
          <a:xfrm>
            <a:off x="3047999" y="6386561"/>
            <a:ext cx="6096000" cy="400110"/>
          </a:xfrm>
          <a:prstGeom prst="rect">
            <a:avLst/>
          </a:prstGeom>
        </p:spPr>
        <p:txBody>
          <a:bodyPr>
            <a:spAutoFit/>
          </a:bodyPr>
          <a:lstStyle/>
          <a:p>
            <a:pPr algn="ctr"/>
            <a:r>
              <a:rPr lang="en-US" sz="2000" u="sng" dirty="0">
                <a:solidFill>
                  <a:srgbClr val="0097A7"/>
                </a:solidFill>
                <a:latin typeface="Arial" panose="020B0604020202020204" pitchFamily="34" charset="0"/>
                <a:hlinkClick r:id="rId3"/>
              </a:rPr>
              <a:t>http://www.datasciencepublicpolicy.org/aequitas/</a:t>
            </a:r>
            <a:endParaRPr lang="en-US" sz="2000" dirty="0"/>
          </a:p>
        </p:txBody>
      </p:sp>
      <p:sp>
        <p:nvSpPr>
          <p:cNvPr id="6" name="Title 1">
            <a:extLst>
              <a:ext uri="{FF2B5EF4-FFF2-40B4-BE49-F238E27FC236}">
                <a16:creationId xmlns:a16="http://schemas.microsoft.com/office/drawing/2014/main" id="{B6C2ED66-733C-CF4C-A24B-3367976D8F13}"/>
              </a:ext>
            </a:extLst>
          </p:cNvPr>
          <p:cNvSpPr>
            <a:spLocks noGrp="1"/>
          </p:cNvSpPr>
          <p:nvPr>
            <p:ph type="title"/>
          </p:nvPr>
        </p:nvSpPr>
        <p:spPr>
          <a:xfrm>
            <a:off x="415600" y="86563"/>
            <a:ext cx="11360700" cy="763500"/>
          </a:xfrm>
        </p:spPr>
        <p:txBody>
          <a:bodyPr/>
          <a:lstStyle/>
          <a:p>
            <a:r>
              <a:rPr lang="en-US" sz="4800" dirty="0"/>
              <a:t>Bias Audit</a:t>
            </a:r>
          </a:p>
        </p:txBody>
      </p:sp>
    </p:spTree>
    <p:extLst>
      <p:ext uri="{BB962C8B-B14F-4D97-AF65-F5344CB8AC3E}">
        <p14:creationId xmlns:p14="http://schemas.microsoft.com/office/powerpoint/2010/main" val="342590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5122" name="Picture 2">
            <a:extLst>
              <a:ext uri="{FF2B5EF4-FFF2-40B4-BE49-F238E27FC236}">
                <a16:creationId xmlns:a16="http://schemas.microsoft.com/office/drawing/2014/main" id="{887D6C6C-88DC-4645-9EAA-F57C5ECBF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5663"/>
            <a:ext cx="12192000" cy="2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2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6146" name="Picture 2">
            <a:extLst>
              <a:ext uri="{FF2B5EF4-FFF2-40B4-BE49-F238E27FC236}">
                <a16:creationId xmlns:a16="http://schemas.microsoft.com/office/drawing/2014/main" id="{035B0AF9-ED10-B141-884F-3372F07D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3188"/>
            <a:ext cx="12192000" cy="411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1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2" name="Picture 1">
            <a:extLst>
              <a:ext uri="{FF2B5EF4-FFF2-40B4-BE49-F238E27FC236}">
                <a16:creationId xmlns:a16="http://schemas.microsoft.com/office/drawing/2014/main" id="{629ADB07-237D-854C-9019-216CC1229206}"/>
              </a:ext>
            </a:extLst>
          </p:cNvPr>
          <p:cNvPicPr>
            <a:picLocks noChangeAspect="1"/>
          </p:cNvPicPr>
          <p:nvPr/>
        </p:nvPicPr>
        <p:blipFill>
          <a:blip r:embed="rId2"/>
          <a:stretch>
            <a:fillRect/>
          </a:stretch>
        </p:blipFill>
        <p:spPr>
          <a:xfrm>
            <a:off x="1747451" y="1191219"/>
            <a:ext cx="8697097" cy="5580218"/>
          </a:xfrm>
          <a:prstGeom prst="rect">
            <a:avLst/>
          </a:prstGeom>
        </p:spPr>
      </p:pic>
    </p:spTree>
    <p:extLst>
      <p:ext uri="{BB962C8B-B14F-4D97-AF65-F5344CB8AC3E}">
        <p14:creationId xmlns:p14="http://schemas.microsoft.com/office/powerpoint/2010/main" val="180284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3" name="Picture 2">
            <a:extLst>
              <a:ext uri="{FF2B5EF4-FFF2-40B4-BE49-F238E27FC236}">
                <a16:creationId xmlns:a16="http://schemas.microsoft.com/office/drawing/2014/main" id="{F4EFBC49-7052-FC4F-8279-76217D2D5D27}"/>
              </a:ext>
            </a:extLst>
          </p:cNvPr>
          <p:cNvPicPr>
            <a:picLocks noChangeAspect="1"/>
          </p:cNvPicPr>
          <p:nvPr/>
        </p:nvPicPr>
        <p:blipFill>
          <a:blip r:embed="rId2"/>
          <a:stretch>
            <a:fillRect/>
          </a:stretch>
        </p:blipFill>
        <p:spPr>
          <a:xfrm>
            <a:off x="415650" y="1116333"/>
            <a:ext cx="11360700" cy="5655104"/>
          </a:xfrm>
          <a:prstGeom prst="rect">
            <a:avLst/>
          </a:prstGeom>
        </p:spPr>
      </p:pic>
    </p:spTree>
    <p:extLst>
      <p:ext uri="{BB962C8B-B14F-4D97-AF65-F5344CB8AC3E}">
        <p14:creationId xmlns:p14="http://schemas.microsoft.com/office/powerpoint/2010/main" val="3406543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grpSp>
        <p:nvGrpSpPr>
          <p:cNvPr id="6" name="Group 5">
            <a:extLst>
              <a:ext uri="{FF2B5EF4-FFF2-40B4-BE49-F238E27FC236}">
                <a16:creationId xmlns:a16="http://schemas.microsoft.com/office/drawing/2014/main" id="{C440E17F-5851-0B43-ACDE-7D913A3E26B7}"/>
              </a:ext>
            </a:extLst>
          </p:cNvPr>
          <p:cNvGrpSpPr/>
          <p:nvPr/>
        </p:nvGrpSpPr>
        <p:grpSpPr>
          <a:xfrm>
            <a:off x="499822" y="1620896"/>
            <a:ext cx="11192256" cy="4025614"/>
            <a:chOff x="268224" y="1634343"/>
            <a:chExt cx="11192256" cy="4025614"/>
          </a:xfrm>
        </p:grpSpPr>
        <p:sp>
          <p:nvSpPr>
            <p:cNvPr id="2" name="TextBox 1">
              <a:extLst>
                <a:ext uri="{FF2B5EF4-FFF2-40B4-BE49-F238E27FC236}">
                  <a16:creationId xmlns:a16="http://schemas.microsoft.com/office/drawing/2014/main" id="{506519BE-A424-304C-8101-7BEA58FB69FF}"/>
                </a:ext>
              </a:extLst>
            </p:cNvPr>
            <p:cNvSpPr txBox="1"/>
            <p:nvPr/>
          </p:nvSpPr>
          <p:spPr>
            <a:xfrm>
              <a:off x="268224" y="1634343"/>
              <a:ext cx="11192256" cy="3662541"/>
            </a:xfrm>
            <a:prstGeom prst="rect">
              <a:avLst/>
            </a:prstGeom>
            <a:noFill/>
          </p:spPr>
          <p:txBody>
            <a:bodyPr wrap="square" rtlCol="0">
              <a:spAutoFit/>
            </a:bodyPr>
            <a:lstStyle/>
            <a:p>
              <a:r>
                <a:rPr lang="en-US" sz="7200" dirty="0"/>
                <a:t>“</a:t>
              </a:r>
              <a:r>
                <a:rPr lang="en-US" sz="3200" i="1" dirty="0"/>
                <a:t>We see that even though the ROC curves lie quite close to one another for most groups, the chosen threshold corresponds to different points on the ROC curves for different groups…. This FPR imbalance could lead to a perception that Mixed-race families are over- investigated relative to White families.</a:t>
              </a:r>
            </a:p>
          </p:txBody>
        </p:sp>
        <p:sp>
          <p:nvSpPr>
            <p:cNvPr id="4" name="Rectangle 3">
              <a:extLst>
                <a:ext uri="{FF2B5EF4-FFF2-40B4-BE49-F238E27FC236}">
                  <a16:creationId xmlns:a16="http://schemas.microsoft.com/office/drawing/2014/main" id="{10EB06BC-DC47-BC48-85E1-017829B31DA5}"/>
                </a:ext>
              </a:extLst>
            </p:cNvPr>
            <p:cNvSpPr/>
            <p:nvPr/>
          </p:nvSpPr>
          <p:spPr>
            <a:xfrm>
              <a:off x="4706043" y="4459628"/>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2007393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88852558"/>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57070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CBE2-D0EE-5F4A-9ABE-6BB040BACEB0}"/>
              </a:ext>
            </a:extLst>
          </p:cNvPr>
          <p:cNvSpPr>
            <a:spLocks noGrp="1"/>
          </p:cNvSpPr>
          <p:nvPr>
            <p:ph type="title"/>
          </p:nvPr>
        </p:nvSpPr>
        <p:spPr>
          <a:xfrm>
            <a:off x="415599" y="86563"/>
            <a:ext cx="11566193" cy="763500"/>
          </a:xfrm>
        </p:spPr>
        <p:txBody>
          <a:bodyPr/>
          <a:lstStyle/>
          <a:p>
            <a:r>
              <a:rPr lang="en-US" sz="2800" dirty="0"/>
              <a:t>Bias (in outcomes) can come from any of these four components</a:t>
            </a:r>
          </a:p>
        </p:txBody>
      </p:sp>
      <p:sp>
        <p:nvSpPr>
          <p:cNvPr id="6" name="Text Placeholder 5">
            <a:extLst>
              <a:ext uri="{FF2B5EF4-FFF2-40B4-BE49-F238E27FC236}">
                <a16:creationId xmlns:a16="http://schemas.microsoft.com/office/drawing/2014/main" id="{79E2AF58-6A6F-A944-8BA7-A7F2D5473FE8}"/>
              </a:ext>
            </a:extLst>
          </p:cNvPr>
          <p:cNvSpPr>
            <a:spLocks noGrp="1"/>
          </p:cNvSpPr>
          <p:nvPr>
            <p:ph type="body" idx="1"/>
          </p:nvPr>
        </p:nvSpPr>
        <p:spPr/>
        <p:txBody>
          <a:bodyPr/>
          <a:lstStyle/>
          <a:p>
            <a:endParaRPr lang="en-US"/>
          </a:p>
        </p:txBody>
      </p:sp>
      <p:graphicFrame>
        <p:nvGraphicFramePr>
          <p:cNvPr id="4" name="Content Placeholder 3">
            <a:extLst>
              <a:ext uri="{FF2B5EF4-FFF2-40B4-BE49-F238E27FC236}">
                <a16:creationId xmlns:a16="http://schemas.microsoft.com/office/drawing/2014/main" id="{4953D70A-22B9-7946-A4B4-ED3E9790D5F2}"/>
              </a:ext>
            </a:extLst>
          </p:cNvPr>
          <p:cNvGraphicFramePr>
            <a:graphicFrameLocks noGrp="1"/>
          </p:cNvGraphicFramePr>
          <p:nvPr>
            <p:ph idx="4294967295"/>
            <p:extLst>
              <p:ext uri="{D42A27DB-BD31-4B8C-83A1-F6EECF244321}">
                <p14:modId xmlns:p14="http://schemas.microsoft.com/office/powerpoint/2010/main" val="81214636"/>
              </p:ext>
            </p:extLst>
          </p:nvPr>
        </p:nvGraphicFramePr>
        <p:xfrm>
          <a:off x="527050" y="1127125"/>
          <a:ext cx="11664950" cy="3881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89BFAF30-B40E-434C-97D6-D1C2ACF9FC8F}"/>
              </a:ext>
            </a:extLst>
          </p:cNvPr>
          <p:cNvSpPr/>
          <p:nvPr/>
        </p:nvSpPr>
        <p:spPr>
          <a:xfrm>
            <a:off x="6320329" y="3911649"/>
            <a:ext cx="2703219" cy="954300"/>
          </a:xfrm>
          <a:prstGeom prst="rect">
            <a:avLst/>
          </a:prstGeom>
        </p:spPr>
        <p:txBody>
          <a:bodyPr wrap="square">
            <a:spAutoFit/>
          </a:bodyPr>
          <a:lstStyle/>
          <a:p>
            <a:r>
              <a:rPr lang="en-US" sz="1867" dirty="0">
                <a:solidFill>
                  <a:prstClr val="black"/>
                </a:solidFill>
              </a:rPr>
              <a:t>System Developers</a:t>
            </a:r>
          </a:p>
          <a:p>
            <a:r>
              <a:rPr lang="en-US" sz="1867" dirty="0"/>
              <a:t>Complexity or flaws</a:t>
            </a:r>
          </a:p>
          <a:p>
            <a:r>
              <a:rPr lang="en-US" sz="1867" dirty="0">
                <a:solidFill>
                  <a:prstClr val="black"/>
                </a:solidFill>
              </a:rPr>
              <a:t>Design Choices </a:t>
            </a:r>
            <a:endParaRPr lang="en-US" sz="1867" dirty="0"/>
          </a:p>
        </p:txBody>
      </p:sp>
      <p:sp>
        <p:nvSpPr>
          <p:cNvPr id="5" name="Rectangle 4">
            <a:extLst>
              <a:ext uri="{FF2B5EF4-FFF2-40B4-BE49-F238E27FC236}">
                <a16:creationId xmlns:a16="http://schemas.microsoft.com/office/drawing/2014/main" id="{9957355B-1F41-494D-830A-1E65CBE8827C}"/>
              </a:ext>
            </a:extLst>
          </p:cNvPr>
          <p:cNvSpPr/>
          <p:nvPr/>
        </p:nvSpPr>
        <p:spPr>
          <a:xfrm>
            <a:off x="2716696" y="3898395"/>
            <a:ext cx="3440733" cy="954300"/>
          </a:xfrm>
          <a:prstGeom prst="rect">
            <a:avLst/>
          </a:prstGeom>
        </p:spPr>
        <p:txBody>
          <a:bodyPr wrap="square">
            <a:spAutoFit/>
          </a:bodyPr>
          <a:lstStyle/>
          <a:p>
            <a:pPr marL="609569" lvl="1" defTabSz="457178"/>
            <a:r>
              <a:rPr lang="en-US" sz="1867" dirty="0">
                <a:solidFill>
                  <a:prstClr val="black"/>
                </a:solidFill>
              </a:rPr>
              <a:t>Sample Bias</a:t>
            </a:r>
          </a:p>
          <a:p>
            <a:pPr marL="609569" lvl="1" defTabSz="457178"/>
            <a:r>
              <a:rPr lang="en-US" sz="1867" dirty="0">
                <a:solidFill>
                  <a:prstClr val="black"/>
                </a:solidFill>
              </a:rPr>
              <a:t>Measurement Bias</a:t>
            </a:r>
          </a:p>
          <a:p>
            <a:pPr marL="609569" lvl="1" defTabSz="457178"/>
            <a:r>
              <a:rPr lang="en-US" sz="1867" dirty="0">
                <a:solidFill>
                  <a:prstClr val="black"/>
                </a:solidFill>
              </a:rPr>
              <a:t>Label Bias</a:t>
            </a:r>
          </a:p>
        </p:txBody>
      </p:sp>
    </p:spTree>
    <p:extLst>
      <p:ext uri="{BB962C8B-B14F-4D97-AF65-F5344CB8AC3E}">
        <p14:creationId xmlns:p14="http://schemas.microsoft.com/office/powerpoint/2010/main" val="355115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600BA7-FA45-884F-9820-9E5F2CB7AA48}"/>
              </a:ext>
            </a:extLst>
          </p:cNvPr>
          <p:cNvSpPr>
            <a:spLocks noGrp="1"/>
          </p:cNvSpPr>
          <p:nvPr>
            <p:ph type="body" idx="4294967295"/>
          </p:nvPr>
        </p:nvSpPr>
        <p:spPr>
          <a:xfrm>
            <a:off x="0" y="2724150"/>
            <a:ext cx="11360150" cy="1409700"/>
          </a:xfrm>
        </p:spPr>
        <p:txBody>
          <a:bodyPr/>
          <a:lstStyle/>
          <a:p>
            <a:pPr marL="76200" indent="0" algn="ctr">
              <a:buNone/>
            </a:pPr>
            <a:r>
              <a:rPr lang="en-US" sz="4800" dirty="0"/>
              <a:t>Short Quiz</a:t>
            </a:r>
          </a:p>
        </p:txBody>
      </p:sp>
    </p:spTree>
    <p:extLst>
      <p:ext uri="{BB962C8B-B14F-4D97-AF65-F5344CB8AC3E}">
        <p14:creationId xmlns:p14="http://schemas.microsoft.com/office/powerpoint/2010/main" val="3961930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97490195"/>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3546652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b="1" dirty="0">
                <a:solidFill>
                  <a:srgbClr val="FFC000"/>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166907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22"/>
          <p:cNvSpPr txBox="1"/>
          <p:nvPr/>
        </p:nvSpPr>
        <p:spPr>
          <a:xfrm>
            <a:off x="4267200" y="5856224"/>
            <a:ext cx="2271357"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991" name="Google Shape;991;p122"/>
          <p:cNvSpPr txBox="1"/>
          <p:nvPr/>
        </p:nvSpPr>
        <p:spPr>
          <a:xfrm>
            <a:off x="2877467" y="5754624"/>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992" name="Google Shape;992;p122"/>
          <p:cNvSpPr txBox="1"/>
          <p:nvPr/>
        </p:nvSpPr>
        <p:spPr>
          <a:xfrm>
            <a:off x="6999533" y="5754624"/>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993" name="Google Shape;993;p122"/>
          <p:cNvSpPr/>
          <p:nvPr/>
        </p:nvSpPr>
        <p:spPr>
          <a:xfrm>
            <a:off x="5807567" y="5489657"/>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994" name="Google Shape;994;p122"/>
          <p:cNvSpPr/>
          <p:nvPr/>
        </p:nvSpPr>
        <p:spPr>
          <a:xfrm>
            <a:off x="6058833" y="5489657"/>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995" name="Google Shape;995;p122"/>
          <p:cNvSpPr/>
          <p:nvPr/>
        </p:nvSpPr>
        <p:spPr>
          <a:xfrm>
            <a:off x="5305000" y="5489657"/>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996" name="Google Shape;996;p122"/>
          <p:cNvSpPr/>
          <p:nvPr/>
        </p:nvSpPr>
        <p:spPr>
          <a:xfrm>
            <a:off x="5556284" y="5489657"/>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997" name="Google Shape;997;p122"/>
          <p:cNvSpPr/>
          <p:nvPr/>
        </p:nvSpPr>
        <p:spPr>
          <a:xfrm>
            <a:off x="3367933" y="5626824"/>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AC579AE2-6DF2-9F45-858E-78F36A17F6A5}"/>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1276804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23"/>
          <p:cNvSpPr txBox="1"/>
          <p:nvPr/>
        </p:nvSpPr>
        <p:spPr>
          <a:xfrm>
            <a:off x="2877467" y="5737079"/>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1004" name="Google Shape;1004;p123"/>
          <p:cNvSpPr txBox="1"/>
          <p:nvPr/>
        </p:nvSpPr>
        <p:spPr>
          <a:xfrm>
            <a:off x="6999533" y="5737079"/>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1005" name="Google Shape;1005;p123"/>
          <p:cNvSpPr/>
          <p:nvPr/>
        </p:nvSpPr>
        <p:spPr>
          <a:xfrm>
            <a:off x="5807567" y="2932112"/>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1006" name="Google Shape;1006;p123"/>
          <p:cNvSpPr/>
          <p:nvPr/>
        </p:nvSpPr>
        <p:spPr>
          <a:xfrm>
            <a:off x="6058833" y="3033712"/>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1007" name="Google Shape;1007;p123"/>
          <p:cNvSpPr/>
          <p:nvPr/>
        </p:nvSpPr>
        <p:spPr>
          <a:xfrm>
            <a:off x="5305000" y="2627312"/>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1008" name="Google Shape;1008;p123"/>
          <p:cNvSpPr/>
          <p:nvPr/>
        </p:nvSpPr>
        <p:spPr>
          <a:xfrm>
            <a:off x="5556284" y="4049712"/>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1009" name="Google Shape;1009;p123"/>
          <p:cNvSpPr/>
          <p:nvPr/>
        </p:nvSpPr>
        <p:spPr>
          <a:xfrm rot="-5400000">
            <a:off x="1132733" y="33740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0" name="Google Shape;1010;p123"/>
          <p:cNvSpPr txBox="1"/>
          <p:nvPr/>
        </p:nvSpPr>
        <p:spPr>
          <a:xfrm rot="-5400000">
            <a:off x="1785332" y="2761216"/>
            <a:ext cx="2112000" cy="674800"/>
          </a:xfrm>
          <a:prstGeom prst="rect">
            <a:avLst/>
          </a:prstGeom>
          <a:noFill/>
          <a:ln>
            <a:noFill/>
          </a:ln>
        </p:spPr>
        <p:txBody>
          <a:bodyPr spcFirstLastPara="1" wrap="square" lIns="121900" tIns="121900" rIns="121900" bIns="121900" anchor="t" anchorCtr="0">
            <a:noAutofit/>
          </a:bodyPr>
          <a:lstStyle/>
          <a:p>
            <a:r>
              <a:rPr lang="en" sz="3200"/>
              <a:t>Bias</a:t>
            </a:r>
            <a:endParaRPr sz="3200"/>
          </a:p>
        </p:txBody>
      </p:sp>
      <p:sp>
        <p:nvSpPr>
          <p:cNvPr id="1011" name="Google Shape;1011;p123"/>
          <p:cNvSpPr/>
          <p:nvPr/>
        </p:nvSpPr>
        <p:spPr>
          <a:xfrm>
            <a:off x="3367933" y="56092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2" name="Google Shape;1012;p123"/>
          <p:cNvSpPr txBox="1"/>
          <p:nvPr/>
        </p:nvSpPr>
        <p:spPr>
          <a:xfrm rot="-5400000">
            <a:off x="2061525" y="486433"/>
            <a:ext cx="2112000" cy="674800"/>
          </a:xfrm>
          <a:prstGeom prst="rect">
            <a:avLst/>
          </a:prstGeom>
          <a:noFill/>
          <a:ln>
            <a:noFill/>
          </a:ln>
        </p:spPr>
        <p:txBody>
          <a:bodyPr spcFirstLastPara="1" wrap="square" lIns="121900" tIns="121900" rIns="121900" bIns="121900" anchor="t" anchorCtr="0">
            <a:noAutofit/>
          </a:bodyPr>
          <a:lstStyle/>
          <a:p>
            <a:r>
              <a:rPr lang="en" sz="1867" dirty="0"/>
              <a:t>100%</a:t>
            </a:r>
            <a:endParaRPr sz="1867" dirty="0"/>
          </a:p>
        </p:txBody>
      </p:sp>
      <p:sp>
        <p:nvSpPr>
          <p:cNvPr id="16" name="Google Shape;990;p122">
            <a:extLst>
              <a:ext uri="{FF2B5EF4-FFF2-40B4-BE49-F238E27FC236}">
                <a16:creationId xmlns:a16="http://schemas.microsoft.com/office/drawing/2014/main" id="{8C377CA6-923C-834A-88DC-3545B50ECDF4}"/>
              </a:ext>
            </a:extLst>
          </p:cNvPr>
          <p:cNvSpPr txBox="1"/>
          <p:nvPr/>
        </p:nvSpPr>
        <p:spPr>
          <a:xfrm>
            <a:off x="4267200" y="5838679"/>
            <a:ext cx="2307933"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14" name="Title 1">
            <a:extLst>
              <a:ext uri="{FF2B5EF4-FFF2-40B4-BE49-F238E27FC236}">
                <a16:creationId xmlns:a16="http://schemas.microsoft.com/office/drawing/2014/main" id="{88E91815-1240-4740-92FA-8CF270B2271D}"/>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295612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2AA3A4-BFBB-4648-B2AB-98BDB8F03F99}"/>
              </a:ext>
            </a:extLst>
          </p:cNvPr>
          <p:cNvGrpSpPr/>
          <p:nvPr/>
        </p:nvGrpSpPr>
        <p:grpSpPr>
          <a:xfrm>
            <a:off x="887284" y="581227"/>
            <a:ext cx="9519460" cy="6282478"/>
            <a:chOff x="665463" y="-56179"/>
            <a:chExt cx="7139595" cy="4711858"/>
          </a:xfrm>
        </p:grpSpPr>
        <p:pic>
          <p:nvPicPr>
            <p:cNvPr id="3074" name="Picture 2" descr="https://lh4.googleusercontent.com/ovUmThb4FUwHqVUywMCBbKHUeHdpCvT0vdCFRMtzqsMZ1l3n9IlY8PZQIzGc7tPCPmf2MsxTozTs5cKedhrDHFsWaLKtATXShtPYAbL4KInab89Yc2hSQxc-c62-ej49VpEJ9-qgkCc">
              <a:extLst>
                <a:ext uri="{FF2B5EF4-FFF2-40B4-BE49-F238E27FC236}">
                  <a16:creationId xmlns:a16="http://schemas.microsoft.com/office/drawing/2014/main" id="{C33CC7D8-B160-3240-8CFB-3BED35DC64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956" r="11098"/>
            <a:stretch/>
          </p:blipFill>
          <p:spPr bwMode="auto">
            <a:xfrm>
              <a:off x="742126" y="10888"/>
              <a:ext cx="7062932" cy="4644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5ACA4-FCF8-3948-A91A-7201632333A4}"/>
                </a:ext>
              </a:extLst>
            </p:cNvPr>
            <p:cNvSpPr txBox="1"/>
            <p:nvPr/>
          </p:nvSpPr>
          <p:spPr>
            <a:xfrm rot="16200000">
              <a:off x="-293822" y="936881"/>
              <a:ext cx="224003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Discovery Rate Disparity</a:t>
              </a:r>
            </a:p>
          </p:txBody>
        </p:sp>
        <p:sp>
          <p:nvSpPr>
            <p:cNvPr id="5" name="TextBox 4">
              <a:extLst>
                <a:ext uri="{FF2B5EF4-FFF2-40B4-BE49-F238E27FC236}">
                  <a16:creationId xmlns:a16="http://schemas.microsoft.com/office/drawing/2014/main" id="{F561FADE-20EA-7F47-B338-BF828AC89C05}"/>
                </a:ext>
              </a:extLst>
            </p:cNvPr>
            <p:cNvSpPr txBox="1"/>
            <p:nvPr/>
          </p:nvSpPr>
          <p:spPr>
            <a:xfrm rot="16200000">
              <a:off x="-310766" y="3080510"/>
              <a:ext cx="2206373"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Omission Rate Disparity</a:t>
              </a:r>
            </a:p>
          </p:txBody>
        </p:sp>
      </p:grpSp>
      <p:sp>
        <p:nvSpPr>
          <p:cNvPr id="6" name="TextBox 5">
            <a:extLst>
              <a:ext uri="{FF2B5EF4-FFF2-40B4-BE49-F238E27FC236}">
                <a16:creationId xmlns:a16="http://schemas.microsoft.com/office/drawing/2014/main" id="{F479EB61-2108-044E-AF94-F7F81BC19EEC}"/>
              </a:ext>
            </a:extLst>
          </p:cNvPr>
          <p:cNvSpPr txBox="1"/>
          <p:nvPr/>
        </p:nvSpPr>
        <p:spPr>
          <a:xfrm>
            <a:off x="4674518" y="6575778"/>
            <a:ext cx="284296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Precision at the top 1%</a:t>
            </a:r>
          </a:p>
        </p:txBody>
      </p:sp>
      <p:sp>
        <p:nvSpPr>
          <p:cNvPr id="8" name="TextBox 7">
            <a:extLst>
              <a:ext uri="{FF2B5EF4-FFF2-40B4-BE49-F238E27FC236}">
                <a16:creationId xmlns:a16="http://schemas.microsoft.com/office/drawing/2014/main" id="{FC801A60-8103-8146-A648-B83A6E80BD61}"/>
              </a:ext>
            </a:extLst>
          </p:cNvPr>
          <p:cNvSpPr txBox="1"/>
          <p:nvPr/>
        </p:nvSpPr>
        <p:spPr>
          <a:xfrm>
            <a:off x="4674518" y="800139"/>
            <a:ext cx="367119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Bias vs P@1% on Gender</a:t>
            </a:r>
          </a:p>
        </p:txBody>
      </p:sp>
      <p:sp>
        <p:nvSpPr>
          <p:cNvPr id="7" name="Oval 6">
            <a:extLst>
              <a:ext uri="{FF2B5EF4-FFF2-40B4-BE49-F238E27FC236}">
                <a16:creationId xmlns:a16="http://schemas.microsoft.com/office/drawing/2014/main" id="{A340C9B9-8560-2845-9DA6-1F4093566423}"/>
              </a:ext>
            </a:extLst>
          </p:cNvPr>
          <p:cNvSpPr/>
          <p:nvPr/>
        </p:nvSpPr>
        <p:spPr>
          <a:xfrm>
            <a:off x="9724569" y="2209158"/>
            <a:ext cx="406400" cy="79828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AD04627B-BF7C-8B4B-8B81-1E5A60D59D12}"/>
              </a:ext>
            </a:extLst>
          </p:cNvPr>
          <p:cNvSpPr/>
          <p:nvPr/>
        </p:nvSpPr>
        <p:spPr>
          <a:xfrm>
            <a:off x="9252105" y="2688128"/>
            <a:ext cx="320808" cy="31931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1FD6C022-2394-804B-92E0-26C43167C368}"/>
              </a:ext>
            </a:extLst>
          </p:cNvPr>
          <p:cNvSpPr/>
          <p:nvPr/>
        </p:nvSpPr>
        <p:spPr>
          <a:xfrm>
            <a:off x="8003877" y="4429841"/>
            <a:ext cx="2141607" cy="39188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a:extLst>
              <a:ext uri="{FF2B5EF4-FFF2-40B4-BE49-F238E27FC236}">
                <a16:creationId xmlns:a16="http://schemas.microsoft.com/office/drawing/2014/main" id="{24C0A875-A189-6548-9161-8F61D7EFD828}"/>
              </a:ext>
            </a:extLst>
          </p:cNvPr>
          <p:cNvSpPr>
            <a:spLocks noGrp="1"/>
          </p:cNvSpPr>
          <p:nvPr>
            <p:ph type="title"/>
          </p:nvPr>
        </p:nvSpPr>
        <p:spPr>
          <a:xfrm>
            <a:off x="1950109" y="-135755"/>
            <a:ext cx="11360700" cy="253543"/>
          </a:xfrm>
        </p:spPr>
        <p:txBody>
          <a:bodyPr/>
          <a:lstStyle/>
          <a:p>
            <a:r>
              <a:rPr lang="en-US" dirty="0"/>
              <a:t>Fairness-aware Model Selection</a:t>
            </a:r>
          </a:p>
        </p:txBody>
      </p:sp>
    </p:spTree>
    <p:extLst>
      <p:ext uri="{BB962C8B-B14F-4D97-AF65-F5344CB8AC3E}">
        <p14:creationId xmlns:p14="http://schemas.microsoft.com/office/powerpoint/2010/main" val="20017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b="1" dirty="0">
                <a:solidFill>
                  <a:srgbClr val="FFC000"/>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3082812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BD25146F-5353-C04A-ABD0-63BF9D706F35}"/>
              </a:ext>
            </a:extLst>
          </p:cNvPr>
          <p:cNvPicPr>
            <a:picLocks noChangeAspect="1"/>
          </p:cNvPicPr>
          <p:nvPr/>
        </p:nvPicPr>
        <p:blipFill>
          <a:blip r:embed="rId2"/>
          <a:stretch>
            <a:fillRect/>
          </a:stretch>
        </p:blipFill>
        <p:spPr>
          <a:xfrm>
            <a:off x="895300" y="1160556"/>
            <a:ext cx="10401300" cy="3568700"/>
          </a:xfrm>
          <a:prstGeom prst="rect">
            <a:avLst/>
          </a:prstGeom>
        </p:spPr>
      </p:pic>
      <p:sp>
        <p:nvSpPr>
          <p:cNvPr id="5" name="Content Placeholder 1">
            <a:extLst>
              <a:ext uri="{FF2B5EF4-FFF2-40B4-BE49-F238E27FC236}">
                <a16:creationId xmlns:a16="http://schemas.microsoft.com/office/drawing/2014/main" id="{0F4947FE-AA16-F749-96D5-787F60537A69}"/>
              </a:ext>
            </a:extLst>
          </p:cNvPr>
          <p:cNvSpPr>
            <a:spLocks noGrp="1"/>
          </p:cNvSpPr>
          <p:nvPr>
            <p:ph type="body" idx="1"/>
          </p:nvPr>
        </p:nvSpPr>
        <p:spPr>
          <a:xfrm>
            <a:off x="579623" y="4898186"/>
            <a:ext cx="11032653" cy="1873251"/>
          </a:xfrm>
        </p:spPr>
        <p:txBody>
          <a:bodyPr/>
          <a:lstStyle/>
          <a:p>
            <a:pPr marL="76200" indent="0">
              <a:buNone/>
            </a:pPr>
            <a:r>
              <a:rPr lang="en-US" sz="2800" dirty="0">
                <a:solidFill>
                  <a:schemeClr val="tx1"/>
                </a:solidFill>
              </a:rPr>
              <a:t>General idea: modify optimization problem (for instance, by adding regularization terms to loss function) that account for fairness. Many implementations of different methods for various fairness metrics.</a:t>
            </a:r>
          </a:p>
        </p:txBody>
      </p:sp>
    </p:spTree>
    <p:extLst>
      <p:ext uri="{BB962C8B-B14F-4D97-AF65-F5344CB8AC3E}">
        <p14:creationId xmlns:p14="http://schemas.microsoft.com/office/powerpoint/2010/main" val="203200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7" name="Picture 6">
            <a:extLst>
              <a:ext uri="{FF2B5EF4-FFF2-40B4-BE49-F238E27FC236}">
                <a16:creationId xmlns:a16="http://schemas.microsoft.com/office/drawing/2014/main" id="{FD5D0FBE-EF7B-F346-A22A-B8872BE3DCCC}"/>
              </a:ext>
            </a:extLst>
          </p:cNvPr>
          <p:cNvPicPr>
            <a:picLocks noChangeAspect="1"/>
          </p:cNvPicPr>
          <p:nvPr/>
        </p:nvPicPr>
        <p:blipFill>
          <a:blip r:embed="rId2"/>
          <a:stretch>
            <a:fillRect/>
          </a:stretch>
        </p:blipFill>
        <p:spPr>
          <a:xfrm>
            <a:off x="723850" y="1828053"/>
            <a:ext cx="10744200" cy="2717800"/>
          </a:xfrm>
          <a:prstGeom prst="rect">
            <a:avLst/>
          </a:prstGeom>
        </p:spPr>
      </p:pic>
    </p:spTree>
    <p:extLst>
      <p:ext uri="{BB962C8B-B14F-4D97-AF65-F5344CB8AC3E}">
        <p14:creationId xmlns:p14="http://schemas.microsoft.com/office/powerpoint/2010/main" val="227314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6" name="Picture 5">
            <a:extLst>
              <a:ext uri="{FF2B5EF4-FFF2-40B4-BE49-F238E27FC236}">
                <a16:creationId xmlns:a16="http://schemas.microsoft.com/office/drawing/2014/main" id="{B7CB6325-4D46-7A46-A321-61872CF79F80}"/>
              </a:ext>
            </a:extLst>
          </p:cNvPr>
          <p:cNvPicPr>
            <a:picLocks noChangeAspect="1"/>
          </p:cNvPicPr>
          <p:nvPr/>
        </p:nvPicPr>
        <p:blipFill>
          <a:blip r:embed="rId2"/>
          <a:stretch>
            <a:fillRect/>
          </a:stretch>
        </p:blipFill>
        <p:spPr>
          <a:xfrm>
            <a:off x="1294839" y="1276640"/>
            <a:ext cx="9602321" cy="5075974"/>
          </a:xfrm>
          <a:prstGeom prst="rect">
            <a:avLst/>
          </a:prstGeom>
        </p:spPr>
      </p:pic>
    </p:spTree>
    <p:extLst>
      <p:ext uri="{BB962C8B-B14F-4D97-AF65-F5344CB8AC3E}">
        <p14:creationId xmlns:p14="http://schemas.microsoft.com/office/powerpoint/2010/main" val="3422047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12CA6BB3-08DF-7A41-8121-2CE59E5CA520}"/>
              </a:ext>
            </a:extLst>
          </p:cNvPr>
          <p:cNvPicPr>
            <a:picLocks noChangeAspect="1"/>
          </p:cNvPicPr>
          <p:nvPr/>
        </p:nvPicPr>
        <p:blipFill>
          <a:blip r:embed="rId2"/>
          <a:stretch>
            <a:fillRect/>
          </a:stretch>
        </p:blipFill>
        <p:spPr>
          <a:xfrm>
            <a:off x="641165" y="1862604"/>
            <a:ext cx="10909669" cy="3132791"/>
          </a:xfrm>
          <a:prstGeom prst="rect">
            <a:avLst/>
          </a:prstGeom>
        </p:spPr>
      </p:pic>
    </p:spTree>
    <p:extLst>
      <p:ext uri="{BB962C8B-B14F-4D97-AF65-F5344CB8AC3E}">
        <p14:creationId xmlns:p14="http://schemas.microsoft.com/office/powerpoint/2010/main" val="2358131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t>Update assignment – update/fix issues pointed out this week and earlier</a:t>
            </a:r>
          </a:p>
          <a:p>
            <a:r>
              <a:rPr lang="en-US" dirty="0"/>
              <a:t>Readings for Tuesday: causality and field validation</a:t>
            </a:r>
          </a:p>
          <a:p>
            <a:endParaRPr lang="en-US" dirty="0"/>
          </a:p>
        </p:txBody>
      </p:sp>
    </p:spTree>
    <p:extLst>
      <p:ext uri="{BB962C8B-B14F-4D97-AF65-F5344CB8AC3E}">
        <p14:creationId xmlns:p14="http://schemas.microsoft.com/office/powerpoint/2010/main" val="3984277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spTree>
    <p:extLst>
      <p:ext uri="{BB962C8B-B14F-4D97-AF65-F5344CB8AC3E}">
        <p14:creationId xmlns:p14="http://schemas.microsoft.com/office/powerpoint/2010/main" val="204980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833717" y="3963237"/>
            <a:ext cx="4826962" cy="1384995"/>
          </a:xfrm>
          <a:prstGeom prst="rect">
            <a:avLst/>
          </a:prstGeom>
          <a:noFill/>
        </p:spPr>
        <p:txBody>
          <a:bodyPr wrap="none" rtlCol="0">
            <a:spAutoFit/>
          </a:bodyPr>
          <a:lstStyle/>
          <a:p>
            <a:r>
              <a:rPr lang="en-US" sz="2800" dirty="0">
                <a:solidFill>
                  <a:srgbClr val="FF0000"/>
                </a:solidFill>
              </a:rPr>
              <a:t>“group performance function”</a:t>
            </a:r>
          </a:p>
          <a:p>
            <a:r>
              <a:rPr lang="en-US" sz="2800" dirty="0">
                <a:solidFill>
                  <a:srgbClr val="FF0000"/>
                </a:solidFill>
              </a:rPr>
              <a:t>capturing the equity metric</a:t>
            </a:r>
          </a:p>
          <a:p>
            <a:r>
              <a:rPr lang="en-US" sz="2800" dirty="0">
                <a:solidFill>
                  <a:srgbClr val="FF0000"/>
                </a:solidFill>
              </a:rPr>
              <a:t>of interest</a:t>
            </a:r>
          </a:p>
        </p:txBody>
      </p:sp>
    </p:spTree>
    <p:extLst>
      <p:ext uri="{BB962C8B-B14F-4D97-AF65-F5344CB8AC3E}">
        <p14:creationId xmlns:p14="http://schemas.microsoft.com/office/powerpoint/2010/main" val="3265293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2293024" y="3963237"/>
            <a:ext cx="2164375" cy="523220"/>
          </a:xfrm>
          <a:prstGeom prst="rect">
            <a:avLst/>
          </a:prstGeom>
          <a:noFill/>
        </p:spPr>
        <p:txBody>
          <a:bodyPr wrap="none" rtlCol="0">
            <a:spAutoFit/>
          </a:bodyPr>
          <a:lstStyle/>
          <a:p>
            <a:r>
              <a:rPr lang="en-US" sz="2800" dirty="0">
                <a:solidFill>
                  <a:srgbClr val="FF0000"/>
                </a:solidFill>
              </a:rPr>
              <a:t>for example:</a:t>
            </a:r>
          </a:p>
        </p:txBody>
      </p:sp>
      <p:pic>
        <p:nvPicPr>
          <p:cNvPr id="7" name="Picture 6">
            <a:extLst>
              <a:ext uri="{FF2B5EF4-FFF2-40B4-BE49-F238E27FC236}">
                <a16:creationId xmlns:a16="http://schemas.microsoft.com/office/drawing/2014/main" id="{29F26CC5-F83B-D24D-98E3-AF93B927E287}"/>
              </a:ext>
            </a:extLst>
          </p:cNvPr>
          <p:cNvPicPr>
            <a:picLocks noChangeAspect="1"/>
          </p:cNvPicPr>
          <p:nvPr/>
        </p:nvPicPr>
        <p:blipFill>
          <a:blip r:embed="rId3"/>
          <a:stretch>
            <a:fillRect/>
          </a:stretch>
        </p:blipFill>
        <p:spPr>
          <a:xfrm>
            <a:off x="4520776" y="3785090"/>
            <a:ext cx="7169524" cy="2851877"/>
          </a:xfrm>
          <a:prstGeom prst="rect">
            <a:avLst/>
          </a:prstGeom>
        </p:spPr>
      </p:pic>
    </p:spTree>
    <p:extLst>
      <p:ext uri="{BB962C8B-B14F-4D97-AF65-F5344CB8AC3E}">
        <p14:creationId xmlns:p14="http://schemas.microsoft.com/office/powerpoint/2010/main" val="3069365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7693CB22-5FE6-604D-85C7-BD2160FD0B5E}"/>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17054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Advantages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360700" cy="5285495"/>
          </a:xfrm>
        </p:spPr>
        <p:txBody>
          <a:bodyPr/>
          <a:lstStyle/>
          <a:p>
            <a:r>
              <a:rPr lang="en-US" sz="3200" dirty="0">
                <a:solidFill>
                  <a:schemeClr val="tx1"/>
                </a:solidFill>
              </a:rPr>
              <a:t>Idea of an “all-in-one” solution is appealing</a:t>
            </a:r>
            <a:br>
              <a:rPr lang="en-US" sz="3200" dirty="0">
                <a:solidFill>
                  <a:schemeClr val="tx1"/>
                </a:solidFill>
              </a:rPr>
            </a:br>
            <a:endParaRPr lang="en-US" sz="3200" dirty="0">
              <a:solidFill>
                <a:schemeClr val="tx1"/>
              </a:solidFill>
            </a:endParaRPr>
          </a:p>
          <a:p>
            <a:r>
              <a:rPr lang="en-US" sz="3200" dirty="0">
                <a:solidFill>
                  <a:schemeClr val="tx1"/>
                </a:solidFill>
              </a:rPr>
              <a:t>Provides some flexibility, especially when group membership not known exactly (e.g., gender estimated from name or race from census data)</a:t>
            </a:r>
          </a:p>
        </p:txBody>
      </p:sp>
    </p:spTree>
    <p:extLst>
      <p:ext uri="{BB962C8B-B14F-4D97-AF65-F5344CB8AC3E}">
        <p14:creationId xmlns:p14="http://schemas.microsoft.com/office/powerpoint/2010/main" val="47134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Limitations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606072" cy="5285495"/>
          </a:xfrm>
        </p:spPr>
        <p:txBody>
          <a:bodyPr/>
          <a:lstStyle/>
          <a:p>
            <a:r>
              <a:rPr lang="en-US" sz="3200" dirty="0">
                <a:solidFill>
                  <a:schemeClr val="tx1"/>
                </a:solidFill>
              </a:rPr>
              <a:t>Limited set of algorithms to do this directly, though also black-box options (often end up doing the same thing as post-hoc score adjustments)</a:t>
            </a:r>
            <a:br>
              <a:rPr lang="en-US" sz="3200" dirty="0">
                <a:solidFill>
                  <a:schemeClr val="tx1"/>
                </a:solidFill>
              </a:rPr>
            </a:br>
            <a:endParaRPr lang="en-US" sz="3200" dirty="0">
              <a:solidFill>
                <a:schemeClr val="tx1"/>
              </a:solidFill>
            </a:endParaRPr>
          </a:p>
          <a:p>
            <a:r>
              <a:rPr lang="en-US" sz="3200" dirty="0">
                <a:solidFill>
                  <a:schemeClr val="tx1"/>
                </a:solidFill>
              </a:rPr>
              <a:t>Doesn’t preclude the need to auditing, assessment, and model selection – need to confirm the effectiveness of the constraint!</a:t>
            </a:r>
            <a:br>
              <a:rPr lang="en-US" sz="3200" dirty="0">
                <a:solidFill>
                  <a:schemeClr val="tx1"/>
                </a:solidFill>
              </a:rPr>
            </a:br>
            <a:endParaRPr lang="en-US" sz="3200" dirty="0">
              <a:solidFill>
                <a:schemeClr val="tx1"/>
              </a:solidFill>
            </a:endParaRPr>
          </a:p>
          <a:p>
            <a:r>
              <a:rPr lang="en-US" sz="2800" b="1" dirty="0">
                <a:solidFill>
                  <a:srgbClr val="FF0000"/>
                </a:solidFill>
              </a:rPr>
              <a:t>Generally don’t work well for “top k” problems off the shelf</a:t>
            </a:r>
          </a:p>
        </p:txBody>
      </p:sp>
    </p:spTree>
    <p:extLst>
      <p:ext uri="{BB962C8B-B14F-4D97-AF65-F5344CB8AC3E}">
        <p14:creationId xmlns:p14="http://schemas.microsoft.com/office/powerpoint/2010/main" val="3401363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b="1" dirty="0">
                <a:solidFill>
                  <a:schemeClr val="accent1">
                    <a:lumMod val="75000"/>
                  </a:schemeClr>
                </a:solidFill>
              </a:rPr>
              <a:t>Post-Processing: Post-hoc adjustments to de-bias model scores</a:t>
            </a:r>
          </a:p>
        </p:txBody>
      </p:sp>
    </p:spTree>
    <p:extLst>
      <p:ext uri="{BB962C8B-B14F-4D97-AF65-F5344CB8AC3E}">
        <p14:creationId xmlns:p14="http://schemas.microsoft.com/office/powerpoint/2010/main" val="407471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6" name="Picture 5">
            <a:extLst>
              <a:ext uri="{FF2B5EF4-FFF2-40B4-BE49-F238E27FC236}">
                <a16:creationId xmlns:a16="http://schemas.microsoft.com/office/drawing/2014/main" id="{F75FA0B9-4F4C-994E-8BBB-C8AB9AD3434B}"/>
              </a:ext>
            </a:extLst>
          </p:cNvPr>
          <p:cNvPicPr>
            <a:picLocks noChangeAspect="1"/>
          </p:cNvPicPr>
          <p:nvPr/>
        </p:nvPicPr>
        <p:blipFill>
          <a:blip r:embed="rId2"/>
          <a:stretch>
            <a:fillRect/>
          </a:stretch>
        </p:blipFill>
        <p:spPr>
          <a:xfrm>
            <a:off x="1460500" y="1930400"/>
            <a:ext cx="9271000" cy="2997200"/>
          </a:xfrm>
          <a:prstGeom prst="rect">
            <a:avLst/>
          </a:prstGeom>
        </p:spPr>
      </p:pic>
    </p:spTree>
    <p:extLst>
      <p:ext uri="{BB962C8B-B14F-4D97-AF65-F5344CB8AC3E}">
        <p14:creationId xmlns:p14="http://schemas.microsoft.com/office/powerpoint/2010/main" val="219275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cxnSp>
        <p:nvCxnSpPr>
          <p:cNvPr id="5" name="Straight Arrow Connector 4">
            <a:extLst>
              <a:ext uri="{FF2B5EF4-FFF2-40B4-BE49-F238E27FC236}">
                <a16:creationId xmlns:a16="http://schemas.microsoft.com/office/drawing/2014/main" id="{FF9DAAF8-1279-0B40-A2A8-D73A1CD31763}"/>
              </a:ext>
            </a:extLst>
          </p:cNvPr>
          <p:cNvCxnSpPr>
            <a:cxnSpLocks/>
          </p:cNvCxnSpPr>
          <p:nvPr/>
        </p:nvCxnSpPr>
        <p:spPr>
          <a:xfrm flipV="1">
            <a:off x="3536577" y="2946867"/>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D270B6-0C7B-9542-9480-8D9D0D6F6B25}"/>
              </a:ext>
            </a:extLst>
          </p:cNvPr>
          <p:cNvSpPr txBox="1"/>
          <p:nvPr/>
        </p:nvSpPr>
        <p:spPr>
          <a:xfrm>
            <a:off x="2055241" y="3709704"/>
            <a:ext cx="2962671" cy="523220"/>
          </a:xfrm>
          <a:prstGeom prst="rect">
            <a:avLst/>
          </a:prstGeom>
          <a:noFill/>
        </p:spPr>
        <p:txBody>
          <a:bodyPr wrap="none" rtlCol="0">
            <a:spAutoFit/>
          </a:bodyPr>
          <a:lstStyle/>
          <a:p>
            <a:r>
              <a:rPr lang="en-US" sz="2800" dirty="0">
                <a:solidFill>
                  <a:srgbClr val="FF0000"/>
                </a:solidFill>
              </a:rPr>
              <a:t>aka recall or TPR</a:t>
            </a:r>
          </a:p>
        </p:txBody>
      </p:sp>
    </p:spTree>
    <p:extLst>
      <p:ext uri="{BB962C8B-B14F-4D97-AF65-F5344CB8AC3E}">
        <p14:creationId xmlns:p14="http://schemas.microsoft.com/office/powerpoint/2010/main" val="1590870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grpSp>
        <p:nvGrpSpPr>
          <p:cNvPr id="6" name="Group 5">
            <a:extLst>
              <a:ext uri="{FF2B5EF4-FFF2-40B4-BE49-F238E27FC236}">
                <a16:creationId xmlns:a16="http://schemas.microsoft.com/office/drawing/2014/main" id="{DA2F9EE5-D444-0348-90A3-C50BF65B7DF3}"/>
              </a:ext>
            </a:extLst>
          </p:cNvPr>
          <p:cNvGrpSpPr/>
          <p:nvPr/>
        </p:nvGrpSpPr>
        <p:grpSpPr>
          <a:xfrm>
            <a:off x="415600" y="3194202"/>
            <a:ext cx="11192256" cy="2046714"/>
            <a:chOff x="184002" y="3207649"/>
            <a:chExt cx="11192256" cy="2046714"/>
          </a:xfrm>
        </p:grpSpPr>
        <p:sp>
          <p:nvSpPr>
            <p:cNvPr id="8" name="TextBox 7">
              <a:extLst>
                <a:ext uri="{FF2B5EF4-FFF2-40B4-BE49-F238E27FC236}">
                  <a16:creationId xmlns:a16="http://schemas.microsoft.com/office/drawing/2014/main" id="{3D401C1D-D361-5948-930E-E725013591D0}"/>
                </a:ext>
              </a:extLst>
            </p:cNvPr>
            <p:cNvSpPr txBox="1"/>
            <p:nvPr/>
          </p:nvSpPr>
          <p:spPr>
            <a:xfrm>
              <a:off x="184002" y="3207649"/>
              <a:ext cx="11192256" cy="1692771"/>
            </a:xfrm>
            <a:prstGeom prst="rect">
              <a:avLst/>
            </a:prstGeom>
            <a:noFill/>
          </p:spPr>
          <p:txBody>
            <a:bodyPr wrap="square" rtlCol="0">
              <a:spAutoFit/>
            </a:bodyPr>
            <a:lstStyle/>
            <a:p>
              <a:r>
                <a:rPr lang="en-US" sz="7200" dirty="0"/>
                <a:t>“</a:t>
              </a:r>
              <a:r>
                <a:rPr lang="en-US" sz="3200" i="1" dirty="0"/>
                <a:t>That is, to require that people who pay back their loan have an equal opportunity of getting a loan in the first place.</a:t>
              </a:r>
            </a:p>
          </p:txBody>
        </p:sp>
        <p:sp>
          <p:nvSpPr>
            <p:cNvPr id="9" name="Rectangle 8">
              <a:extLst>
                <a:ext uri="{FF2B5EF4-FFF2-40B4-BE49-F238E27FC236}">
                  <a16:creationId xmlns:a16="http://schemas.microsoft.com/office/drawing/2014/main" id="{0548D6B5-7D9D-E34C-B724-02638AC99AB5}"/>
                </a:ext>
              </a:extLst>
            </p:cNvPr>
            <p:cNvSpPr/>
            <p:nvPr/>
          </p:nvSpPr>
          <p:spPr>
            <a:xfrm>
              <a:off x="9856266" y="4054034"/>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47304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B702-ED77-884E-88F7-92D73313F38D}"/>
              </a:ext>
            </a:extLst>
          </p:cNvPr>
          <p:cNvSpPr>
            <a:spLocks noGrp="1"/>
          </p:cNvSpPr>
          <p:nvPr>
            <p:ph type="title"/>
          </p:nvPr>
        </p:nvSpPr>
        <p:spPr/>
        <p:txBody>
          <a:bodyPr/>
          <a:lstStyle/>
          <a:p>
            <a:r>
              <a:rPr lang="en-US" dirty="0"/>
              <a:t>Plan for the week</a:t>
            </a:r>
          </a:p>
        </p:txBody>
      </p:sp>
      <p:sp>
        <p:nvSpPr>
          <p:cNvPr id="3" name="Text Placeholder 2">
            <a:extLst>
              <a:ext uri="{FF2B5EF4-FFF2-40B4-BE49-F238E27FC236}">
                <a16:creationId xmlns:a16="http://schemas.microsoft.com/office/drawing/2014/main" id="{7861BAD4-F7FB-1D48-9D37-2273592A75CE}"/>
              </a:ext>
            </a:extLst>
          </p:cNvPr>
          <p:cNvSpPr>
            <a:spLocks noGrp="1"/>
          </p:cNvSpPr>
          <p:nvPr>
            <p:ph type="body" idx="1"/>
          </p:nvPr>
        </p:nvSpPr>
        <p:spPr/>
        <p:txBody>
          <a:bodyPr/>
          <a:lstStyle/>
          <a:p>
            <a:r>
              <a:rPr lang="en-US" dirty="0"/>
              <a:t>What you should be working on with your team this week (and next week)</a:t>
            </a:r>
          </a:p>
          <a:p>
            <a:pPr lvl="1"/>
            <a:r>
              <a:rPr lang="en-US" dirty="0"/>
              <a:t>Finalize model selection (based on model performance and bias analysis)</a:t>
            </a:r>
          </a:p>
          <a:p>
            <a:pPr lvl="1"/>
            <a:r>
              <a:rPr lang="en-US" dirty="0"/>
              <a:t>Review entire pipeline – sanity checks and completeness (features, grid, etc.)</a:t>
            </a:r>
          </a:p>
          <a:p>
            <a:pPr lvl="1"/>
            <a:r>
              <a:rPr lang="en-US" dirty="0"/>
              <a:t>Review what’s needed for final presentation and report</a:t>
            </a:r>
            <a:br>
              <a:rPr lang="en-US" dirty="0"/>
            </a:br>
            <a:endParaRPr lang="en-US" dirty="0"/>
          </a:p>
        </p:txBody>
      </p:sp>
    </p:spTree>
    <p:extLst>
      <p:ext uri="{BB962C8B-B14F-4D97-AF65-F5344CB8AC3E}">
        <p14:creationId xmlns:p14="http://schemas.microsoft.com/office/powerpoint/2010/main" val="670248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4" name="Picture 3">
            <a:extLst>
              <a:ext uri="{FF2B5EF4-FFF2-40B4-BE49-F238E27FC236}">
                <a16:creationId xmlns:a16="http://schemas.microsoft.com/office/drawing/2014/main" id="{23D2BECA-38DD-EB43-BB7E-A9081D6104B1}"/>
              </a:ext>
            </a:extLst>
          </p:cNvPr>
          <p:cNvPicPr>
            <a:picLocks noChangeAspect="1"/>
          </p:cNvPicPr>
          <p:nvPr/>
        </p:nvPicPr>
        <p:blipFill>
          <a:blip r:embed="rId2"/>
          <a:stretch>
            <a:fillRect/>
          </a:stretch>
        </p:blipFill>
        <p:spPr>
          <a:xfrm>
            <a:off x="0" y="1517975"/>
            <a:ext cx="12192000" cy="3822050"/>
          </a:xfrm>
          <a:prstGeom prst="rect">
            <a:avLst/>
          </a:prstGeom>
        </p:spPr>
      </p:pic>
    </p:spTree>
    <p:extLst>
      <p:ext uri="{BB962C8B-B14F-4D97-AF65-F5344CB8AC3E}">
        <p14:creationId xmlns:p14="http://schemas.microsoft.com/office/powerpoint/2010/main" val="411111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24587"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00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2196878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6C84518-7687-C14B-981D-F823BE9E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0"/>
            <a:ext cx="11649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53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730267389"/>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8073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43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9C1D-7CCD-FF41-A3B8-6720D75AD074}"/>
              </a:ext>
            </a:extLst>
          </p:cNvPr>
          <p:cNvSpPr>
            <a:spLocks noGrp="1"/>
          </p:cNvSpPr>
          <p:nvPr>
            <p:ph type="title"/>
          </p:nvPr>
        </p:nvSpPr>
        <p:spPr/>
        <p:txBody>
          <a:bodyPr/>
          <a:lstStyle/>
          <a:p>
            <a:r>
              <a:rPr lang="en-US" sz="3600" dirty="0"/>
              <a:t>Summary</a:t>
            </a:r>
          </a:p>
        </p:txBody>
      </p:sp>
      <p:sp>
        <p:nvSpPr>
          <p:cNvPr id="3" name="Content Placeholder 2">
            <a:extLst>
              <a:ext uri="{FF2B5EF4-FFF2-40B4-BE49-F238E27FC236}">
                <a16:creationId xmlns:a16="http://schemas.microsoft.com/office/drawing/2014/main" id="{4BDE0F6B-2223-2C45-AB74-3FDB61948CF4}"/>
              </a:ext>
            </a:extLst>
          </p:cNvPr>
          <p:cNvSpPr>
            <a:spLocks noGrp="1"/>
          </p:cNvSpPr>
          <p:nvPr>
            <p:ph type="body" idx="1"/>
          </p:nvPr>
        </p:nvSpPr>
        <p:spPr/>
        <p:txBody>
          <a:bodyPr/>
          <a:lstStyle/>
          <a:p>
            <a:r>
              <a:rPr lang="en-US" dirty="0"/>
              <a:t>Create an environment where informed ethical discussions can take place</a:t>
            </a:r>
          </a:p>
          <a:p>
            <a:endParaRPr lang="en-US" dirty="0"/>
          </a:p>
          <a:p>
            <a:r>
              <a:rPr lang="en-US" dirty="0"/>
              <a:t>Talk through ethical issues at each stage of the project (instead of waiting till the end of stopping after the initial setup)</a:t>
            </a:r>
          </a:p>
          <a:p>
            <a:pPr marL="0" indent="0">
              <a:buNone/>
            </a:pPr>
            <a:endParaRPr lang="en-US" dirty="0"/>
          </a:p>
          <a:p>
            <a:r>
              <a:rPr lang="en-US" dirty="0"/>
              <a:t>Consider the entire chain of data - collection to analysis to action</a:t>
            </a:r>
          </a:p>
          <a:p>
            <a:endParaRPr lang="en-US" dirty="0"/>
          </a:p>
          <a:p>
            <a:r>
              <a:rPr lang="en-US" dirty="0"/>
              <a:t>Consider how it affects people throughout the chain – especially the people being affected (and include them in these discussions)</a:t>
            </a:r>
          </a:p>
          <a:p>
            <a:endParaRPr lang="en-US" dirty="0"/>
          </a:p>
          <a:p>
            <a:r>
              <a:rPr lang="en-US" dirty="0"/>
              <a:t>Embed ethics into both technical processes as well as people processes</a:t>
            </a:r>
          </a:p>
          <a:p>
            <a:endParaRPr lang="en-US" dirty="0"/>
          </a:p>
        </p:txBody>
      </p:sp>
    </p:spTree>
    <p:extLst>
      <p:ext uri="{BB962C8B-B14F-4D97-AF65-F5344CB8AC3E}">
        <p14:creationId xmlns:p14="http://schemas.microsoft.com/office/powerpoint/2010/main" val="1091015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Readings</a:t>
            </a:r>
          </a:p>
        </p:txBody>
      </p:sp>
      <p:sp>
        <p:nvSpPr>
          <p:cNvPr id="2" name="Content Placeholder 1"/>
          <p:cNvSpPr>
            <a:spLocks noGrp="1"/>
          </p:cNvSpPr>
          <p:nvPr>
            <p:ph type="body" idx="1"/>
          </p:nvPr>
        </p:nvSpPr>
        <p:spPr/>
        <p:txBody>
          <a:bodyPr/>
          <a:lstStyle/>
          <a:p>
            <a:r>
              <a:rPr lang="en-US" dirty="0">
                <a:hlinkClick r:id="rId2"/>
              </a:rPr>
              <a:t>Policy Paradox</a:t>
            </a:r>
            <a:endParaRPr lang="en-US" dirty="0"/>
          </a:p>
          <a:p>
            <a:r>
              <a:rPr lang="en-US" dirty="0">
                <a:hlinkClick r:id="rId3"/>
              </a:rPr>
              <a:t>Ethics and Data Science</a:t>
            </a:r>
            <a:endParaRPr lang="en-US" dirty="0"/>
          </a:p>
          <a:p>
            <a:r>
              <a:rPr lang="en-US" dirty="0">
                <a:hlinkClick r:id="rId4"/>
              </a:rPr>
              <a:t>Ethics and Policy in Data Science</a:t>
            </a:r>
            <a:r>
              <a:rPr lang="en-US" dirty="0"/>
              <a:t> (Class at Cornell)</a:t>
            </a:r>
          </a:p>
          <a:p>
            <a:r>
              <a:rPr lang="en-US" dirty="0">
                <a:hlinkClick r:id="rId5"/>
              </a:rPr>
              <a:t>First, Do No Harm</a:t>
            </a:r>
            <a:endParaRPr lang="en-US" dirty="0"/>
          </a:p>
          <a:p>
            <a:r>
              <a:rPr lang="en-US" dirty="0">
                <a:hlinkClick r:id="rId6"/>
              </a:rPr>
              <a:t>FATML</a:t>
            </a:r>
            <a:r>
              <a:rPr lang="en-US" dirty="0"/>
              <a:t> (workshops that have been happening for the past 4 years)</a:t>
            </a:r>
          </a:p>
        </p:txBody>
      </p:sp>
    </p:spTree>
    <p:extLst>
      <p:ext uri="{BB962C8B-B14F-4D97-AF65-F5344CB8AC3E}">
        <p14:creationId xmlns:p14="http://schemas.microsoft.com/office/powerpoint/2010/main" val="3809727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resources we’ve created</a:t>
            </a:r>
          </a:p>
        </p:txBody>
      </p:sp>
      <p:sp>
        <p:nvSpPr>
          <p:cNvPr id="4" name="Content Placeholder 3"/>
          <p:cNvSpPr>
            <a:spLocks noGrp="1"/>
          </p:cNvSpPr>
          <p:nvPr>
            <p:ph type="body" idx="1"/>
          </p:nvPr>
        </p:nvSpPr>
        <p:spPr/>
        <p:txBody>
          <a:bodyPr/>
          <a:lstStyle/>
          <a:p>
            <a:pPr lvl="1"/>
            <a:r>
              <a:rPr lang="en-US" dirty="0">
                <a:hlinkClick r:id="rId2"/>
              </a:rPr>
              <a:t>Bias and Fairness in ML tutorial</a:t>
            </a:r>
            <a:endParaRPr lang="en-US" dirty="0"/>
          </a:p>
          <a:p>
            <a:pPr lvl="1"/>
            <a:r>
              <a:rPr lang="en-US" dirty="0">
                <a:hlinkClick r:id="rId3"/>
              </a:rPr>
              <a:t>Fairness Tree</a:t>
            </a:r>
            <a:endParaRPr lang="en-US" dirty="0"/>
          </a:p>
          <a:p>
            <a:pPr lvl="1"/>
            <a:r>
              <a:rPr lang="en-US" dirty="0"/>
              <a:t>Aequitas: Bias Audit Tool [</a:t>
            </a:r>
            <a:r>
              <a:rPr lang="en-US" dirty="0">
                <a:hlinkClick r:id="rId3"/>
              </a:rPr>
              <a:t>description</a:t>
            </a:r>
            <a:r>
              <a:rPr lang="en-US" dirty="0"/>
              <a:t>] [</a:t>
            </a:r>
            <a:r>
              <a:rPr lang="en-US" dirty="0">
                <a:hlinkClick r:id="rId4"/>
              </a:rPr>
              <a:t>code</a:t>
            </a:r>
            <a:r>
              <a:rPr lang="en-US" dirty="0"/>
              <a:t>]</a:t>
            </a:r>
          </a:p>
          <a:p>
            <a:pPr lvl="1"/>
            <a:r>
              <a:rPr lang="en-US" dirty="0">
                <a:hlinkClick r:id="rId5"/>
              </a:rPr>
              <a:t>Bias in ML Book Chapter</a:t>
            </a:r>
            <a:endParaRPr lang="en-US" dirty="0"/>
          </a:p>
          <a:p>
            <a:pPr lvl="1"/>
            <a:endParaRPr lang="en-US" dirty="0"/>
          </a:p>
          <a:p>
            <a:pPr lvl="1"/>
            <a:endParaRPr lang="en-US" dirty="0"/>
          </a:p>
        </p:txBody>
      </p:sp>
    </p:spTree>
    <p:extLst>
      <p:ext uri="{BB962C8B-B14F-4D97-AF65-F5344CB8AC3E}">
        <p14:creationId xmlns:p14="http://schemas.microsoft.com/office/powerpoint/2010/main" val="157466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19956980"/>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236572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14957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6796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2196</TotalTime>
  <Words>1664</Words>
  <Application>Microsoft Macintosh PowerPoint</Application>
  <PresentationFormat>Widescreen</PresentationFormat>
  <Paragraphs>374</Paragraphs>
  <Slides>63</Slides>
  <Notes>18</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Century Gothic</vt:lpstr>
      <vt:lpstr>Lato</vt:lpstr>
      <vt:lpstr>Simple Light</vt:lpstr>
      <vt:lpstr>PowerPoint Presentation</vt:lpstr>
      <vt:lpstr>PowerPoint Presentation</vt:lpstr>
      <vt:lpstr>Reminders</vt:lpstr>
      <vt:lpstr>Plan for the week</vt:lpstr>
      <vt:lpstr>PowerPoint Presentation</vt:lpstr>
      <vt:lpstr>PowerPoint Presentation</vt:lpstr>
      <vt:lpstr>PowerPoint Presentation</vt:lpstr>
      <vt:lpstr>Many Bias Measures: How do we select what we care about?</vt:lpstr>
      <vt:lpstr>Translating policy goals to fairness metrics</vt:lpstr>
      <vt:lpstr>PowerPoint Presentation</vt:lpstr>
      <vt:lpstr>Bias Audit Flow</vt:lpstr>
      <vt:lpstr>Bias Audit</vt:lpstr>
      <vt:lpstr>Auditing COMPAS Disparities</vt:lpstr>
      <vt:lpstr>Auditing COMPAS Disparities</vt:lpstr>
      <vt:lpstr>Child Welfare Case Study</vt:lpstr>
      <vt:lpstr>Child Welfare Case Study</vt:lpstr>
      <vt:lpstr>Child Welfare Case Study</vt:lpstr>
      <vt:lpstr>PowerPoint Presentation</vt:lpstr>
      <vt:lpstr>Bias (in outcomes) can come from any of these four components</vt:lpstr>
      <vt:lpstr>PowerPoint Presentation</vt:lpstr>
      <vt:lpstr>Improving Fairness of Models</vt:lpstr>
      <vt:lpstr>Fairness-aware Model Selection</vt:lpstr>
      <vt:lpstr>Fairness-aware Model Selection</vt:lpstr>
      <vt:lpstr>Fairness-aware Model Selection</vt:lpstr>
      <vt:lpstr>Improving Fairness of Models</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 Advantages</vt:lpstr>
      <vt:lpstr>Optimize for Fairness in Model Training: Limitations</vt:lpstr>
      <vt:lpstr>Improving Fairness of Models</vt:lpstr>
      <vt:lpstr>Post-hoc Adjustments</vt:lpstr>
      <vt:lpstr>Post-hoc Adjustments</vt:lpstr>
      <vt:lpstr>Post-hoc Adjustments</vt:lpstr>
      <vt:lpstr>Post-hoc Adjustments</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Fairness of Models</vt:lpstr>
      <vt:lpstr>PowerPoint Presentation</vt:lpstr>
      <vt:lpstr>Data and AI Ethics Issues</vt:lpstr>
      <vt:lpstr>Summary</vt:lpstr>
      <vt:lpstr>Readings</vt:lpstr>
      <vt:lpstr>Useful resources we’ve created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Rayid Ghani</cp:lastModifiedBy>
  <cp:revision>63</cp:revision>
  <dcterms:created xsi:type="dcterms:W3CDTF">2020-01-14T19:43:43Z</dcterms:created>
  <dcterms:modified xsi:type="dcterms:W3CDTF">2020-11-23T23:14:04Z</dcterms:modified>
</cp:coreProperties>
</file>